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notesMasterIdLst>
    <p:notesMasterId r:id="rId4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Paper: https://arxiv.org/abs/2510.19496v3,ESL is presented as AI SDLC Consultants; no authorship or endorsement of CARES is implied.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ESL consulting framing is independent of CARES paper authorship or endorsement.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swlab.com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swlab.com" TargetMode="External"/><Relationship Id="rId4" Type="http://schemas.openxmlformats.org/officeDocument/2006/relationships/hyperlink" Target="https://eswlab.com" TargetMode="External"/><Relationship Id="rId1" Type="http://schemas.openxmlformats.org/officeDocument/2006/relationships/image" Target="../media/image-32-1.png"/><Relationship Id="rId2" Type="http://schemas.openxmlformats.org/officeDocument/2006/relationships/image" Target="../media/image-32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liezrowice" TargetMode="External"/><Relationship Id="rId4" Type="http://schemas.openxmlformats.org/officeDocument/2006/relationships/hyperlink" Target="https://www.linkedin.com/in/liezrowice" TargetMode="External"/><Relationship Id="rId5" Type="http://schemas.openxmlformats.org/officeDocument/2006/relationships/hyperlink" Target="https://www.linkedin.com/in/liezrowice" TargetMode="External"/><Relationship Id="rId1" Type="http://schemas.openxmlformats.org/officeDocument/2006/relationships/image" Target="../media/image-34-1.png"/><Relationship Id="rId2" Type="http://schemas.openxmlformats.org/officeDocument/2006/relationships/image" Target="../media/image-3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510.19496v3" TargetMode="External"/><Relationship Id="rId3" Type="http://schemas.openxmlformats.org/officeDocument/2006/relationships/hyperlink" Target="https://arxiv.org/abs/2504.05299" TargetMode="External"/><Relationship Id="rId4" Type="http://schemas.openxmlformats.org/officeDocument/2006/relationships/hyperlink" Target="https://arxiv.org/abs/2502.09927" TargetMode="External"/><Relationship Id="rId5" Type="http://schemas.openxmlformats.org/officeDocument/2006/relationships/hyperlink" Target="https://arxiv.org/abs/2407.12772" TargetMode="External"/><Relationship Id="rId1" Type="http://schemas.openxmlformats.org/officeDocument/2006/relationships/image" Target="../media/image-35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106.02898" TargetMode="External"/><Relationship Id="rId3" Type="http://schemas.openxmlformats.org/officeDocument/2006/relationships/hyperlink" Target="https://llava-vl.github.io/blog/2024-01-30-llava-next/" TargetMode="External"/><Relationship Id="rId4" Type="http://schemas.openxmlformats.org/officeDocument/2006/relationships/hyperlink" Target="https://arxiv.org/abs/2409.12191" TargetMode="External"/><Relationship Id="rId5" Type="http://schemas.openxmlformats.org/officeDocument/2006/relationships/hyperlink" Target="https://arxiv.org/abs/2106.02034" TargetMode="External"/><Relationship Id="rId1" Type="http://schemas.openxmlformats.org/officeDocument/2006/relationships/image" Target="../media/image-36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202.07800" TargetMode="External"/><Relationship Id="rId3" Type="http://schemas.openxmlformats.org/officeDocument/2006/relationships/hyperlink" Target="https://arxiv.org/abs/2210.09461" TargetMode="External"/><Relationship Id="rId4" Type="http://schemas.openxmlformats.org/officeDocument/2006/relationships/hyperlink" Target="https://arxiv.org/abs/2408.10945" TargetMode="External"/><Relationship Id="rId5" Type="http://schemas.openxmlformats.org/officeDocument/2006/relationships/hyperlink" Target="https://arxiv.org/abs/2410.04417" TargetMode="External"/><Relationship Id="rId1" Type="http://schemas.openxmlformats.org/officeDocument/2006/relationships/image" Target="../media/image-37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410.17247" TargetMode="External"/><Relationship Id="rId3" Type="http://schemas.openxmlformats.org/officeDocument/2006/relationships/hyperlink" Target="https://arxiv.org/abs/2405.05803" TargetMode="External"/><Relationship Id="rId4" Type="http://schemas.openxmlformats.org/officeDocument/2006/relationships/hyperlink" Target="https://arxiv.org/abs/2504.03154" TargetMode="External"/><Relationship Id="rId5" Type="http://schemas.openxmlformats.org/officeDocument/2006/relationships/hyperlink" Target="https://arxiv.org/abs/2405.17430" TargetMode="External"/><Relationship Id="rId1" Type="http://schemas.openxmlformats.org/officeDocument/2006/relationships/image" Target="../media/image-38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501.03895" TargetMode="External"/><Relationship Id="rId3" Type="http://schemas.openxmlformats.org/officeDocument/2006/relationships/hyperlink" Target="https://arxiv.org/abs/2412.03324" TargetMode="External"/><Relationship Id="rId4" Type="http://schemas.openxmlformats.org/officeDocument/2006/relationships/hyperlink" Target="https://arxiv.org/abs/2411.03312" TargetMode="External"/><Relationship Id="rId5" Type="http://schemas.openxmlformats.org/officeDocument/2006/relationships/hyperlink" Target="https://github.com/zuwasi/adaptive-visual-context" TargetMode="External"/><Relationship Id="rId6" Type="http://schemas.openxmlformats.org/officeDocument/2006/relationships/hyperlink" Target="https://eswlab.com" TargetMode="External"/><Relationship Id="rId1" Type="http://schemas.openxmlformats.org/officeDocument/2006/relationships/image" Target="../media/image-39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Adaptive Visual Context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OPENING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94360" y="1115568"/>
            <a:ext cx="740664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87F8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CARES Research to a Verified Agent Workflow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21792" y="1883664"/>
            <a:ext cx="6995160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rigorous bridge from query-conditioned resolution research to deterministic tooling, executable scientific checks, and narrowly scoped Lean proofs.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21792" y="3154680"/>
            <a:ext cx="3337560" cy="1234440"/>
          </a:xfrm>
          <a:prstGeom prst="roundRect">
            <a:avLst>
              <a:gd name="adj" fmla="val 444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21792" y="3154680"/>
            <a:ext cx="64008" cy="123444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4672" y="326440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Daniel Liezrowice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804672" y="3593592"/>
            <a:ext cx="3017520" cy="704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Presenter · Engineering Software Lab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SDLC Consultants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4187952" y="3154680"/>
            <a:ext cx="3337560" cy="1234440"/>
          </a:xfrm>
          <a:prstGeom prst="roundRect">
            <a:avLst>
              <a:gd name="adj" fmla="val 444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187952" y="3154680"/>
            <a:ext cx="64008" cy="123444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370832" y="326440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attribution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370832" y="3593592"/>
            <a:ext cx="3017520" cy="704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CARES — Kimhi, Shabtay, Giryes, Baskin &amp; Schwartz (2025)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arXiv:2510.19496v3</a:t>
            </a:r>
            <a:endParaRPr lang="en-US" sz="1400" dirty="0"/>
          </a:p>
        </p:txBody>
      </p:sp>
      <p:pic>
        <p:nvPicPr>
          <p:cNvPr id="19" name="Image 1" descr="C:\Users\danie\adaptive-visual-context\presentation\assets\esl-engineering-software-lab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1298448"/>
            <a:ext cx="2880360" cy="144475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621792" y="4956048"/>
            <a:ext cx="106070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Apache-2.0 implementation · not affiliated with or endorsed by CARES authors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Executive scientific thesis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RESEARCH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02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777240" y="1298448"/>
            <a:ext cx="4846320" cy="96012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41832" y="1371600"/>
            <a:ext cx="4517136" cy="8138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r* = π(x, q)   — not π(x) alone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4846320" y="1188720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892040" y="122529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THESIS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777240" y="2514600"/>
            <a:ext cx="4846320" cy="2423160"/>
          </a:xfrm>
          <a:prstGeom prst="roundRect">
            <a:avLst>
              <a:gd name="adj" fmla="val 226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777240" y="2514600"/>
            <a:ext cx="64008" cy="242316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60120" y="2624328"/>
            <a:ext cx="45262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Conditioning changes allocation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960120" y="2953512"/>
            <a:ext cx="4526280" cy="18928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same pixels can require very different evidence: “summarize layout” may tolerate a proxy; “read CVE-2026-…” may require an exact crop. Resolution is therefore a decision conditioned jointly on image x and query q.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492240" y="1508760"/>
            <a:ext cx="1417320" cy="1417320"/>
          </a:xfrm>
          <a:prstGeom prst="ellipse">
            <a:avLst/>
          </a:prstGeom>
          <a:solidFill>
            <a:srgbClr val="DDEFF1"/>
          </a:solidFill>
          <a:ln w="25400">
            <a:solidFill>
              <a:srgbClr val="087F8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92240" y="1847088"/>
            <a:ext cx="1417320" cy="594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x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9372600" y="1508760"/>
            <a:ext cx="1417320" cy="1417320"/>
          </a:xfrm>
          <a:prstGeom prst="ellipse">
            <a:avLst/>
          </a:prstGeom>
          <a:solidFill>
            <a:srgbClr val="E8EEF7"/>
          </a:solidFill>
          <a:ln w="25400">
            <a:solidFill>
              <a:srgbClr val="2563A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372600" y="1847088"/>
            <a:ext cx="1417320" cy="594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QUERY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7818120" y="2212848"/>
            <a:ext cx="640080" cy="1124712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9372600" y="2212848"/>
            <a:ext cx="-548640" cy="1124712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7315200" y="3337560"/>
            <a:ext cx="274320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7315200" y="3337560"/>
            <a:ext cx="64008" cy="132588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498080" y="3447288"/>
            <a:ext cx="242316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 π(x,q)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7498080" y="3776472"/>
            <a:ext cx="242316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Allocate the least visual context sufficient for the objective.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8686800" y="4663440"/>
            <a:ext cx="0" cy="50292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8" name="Shape 25"/>
          <p:cNvSpPr/>
          <p:nvPr/>
        </p:nvSpPr>
        <p:spPr>
          <a:xfrm>
            <a:off x="7360920" y="5230368"/>
            <a:ext cx="2651760" cy="310896"/>
          </a:xfrm>
          <a:prstGeom prst="roundRect">
            <a:avLst/>
          </a:prstGeom>
          <a:solidFill>
            <a:srgbClr val="238B6B"/>
          </a:solidFill>
          <a:ln w="12700">
            <a:solidFill>
              <a:srgbClr val="238B6B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406640" y="526694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resolution / crop / tokens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VLM pipeline — where visual cost enters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FOUNDATIONS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03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https://arxiv.org/abs/2411.03312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66928" y="1481328"/>
            <a:ext cx="1874520" cy="1170432"/>
          </a:xfrm>
          <a:prstGeom prst="roundRect">
            <a:avLst>
              <a:gd name="adj" fmla="val 468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" y="1481328"/>
            <a:ext cx="64008" cy="1170432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1591056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pixels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49808" y="1920240"/>
            <a:ext cx="155448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H×W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2450592" y="2057400"/>
            <a:ext cx="310896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834640" y="1481328"/>
            <a:ext cx="1874520" cy="1170432"/>
          </a:xfrm>
          <a:prstGeom prst="roundRect">
            <a:avLst>
              <a:gd name="adj" fmla="val 468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2834640" y="1481328"/>
            <a:ext cx="64008" cy="1170432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017520" y="1591056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vision encoder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3017520" y="1920240"/>
            <a:ext cx="155448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patch tokens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718304" y="2057400"/>
            <a:ext cx="310896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5102352" y="1481328"/>
            <a:ext cx="1874520" cy="1170432"/>
          </a:xfrm>
          <a:prstGeom prst="roundRect">
            <a:avLst>
              <a:gd name="adj" fmla="val 468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5102352" y="1481328"/>
            <a:ext cx="64008" cy="1170432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285232" y="1591056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projector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5285232" y="1920240"/>
            <a:ext cx="155448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modality bridge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986016" y="2057400"/>
            <a:ext cx="310896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7370064" y="1481328"/>
            <a:ext cx="1874520" cy="1170432"/>
          </a:xfrm>
          <a:prstGeom prst="roundRect">
            <a:avLst>
              <a:gd name="adj" fmla="val 468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7370064" y="1481328"/>
            <a:ext cx="64008" cy="1170432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552944" y="1591056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LLM decoder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7552944" y="1920240"/>
            <a:ext cx="155448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self-attention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9253728" y="2057400"/>
            <a:ext cx="310896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9637776" y="1481328"/>
            <a:ext cx="1874520" cy="1170432"/>
          </a:xfrm>
          <a:prstGeom prst="roundRect">
            <a:avLst>
              <a:gd name="adj" fmla="val 468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9637776" y="1481328"/>
            <a:ext cx="64008" cy="1170432"/>
          </a:xfrm>
          <a:prstGeom prst="rect">
            <a:avLst/>
          </a:prstGeom>
          <a:solidFill>
            <a:srgbClr val="238B6B"/>
          </a:solidFill>
          <a:ln w="12700">
            <a:solidFill>
              <a:srgbClr val="238B6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820656" y="1591056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38B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9820656" y="1920240"/>
            <a:ext cx="155448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 tokens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914400" y="3063240"/>
            <a:ext cx="2971800" cy="74980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078992" y="3136392"/>
            <a:ext cx="2642616" cy="6035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 = Q + V + G</a:t>
            </a:r>
            <a:endParaRPr lang="en-US" sz="2000" dirty="0"/>
          </a:p>
        </p:txBody>
      </p:sp>
      <p:sp>
        <p:nvSpPr>
          <p:cNvPr id="35" name="Shape 32"/>
          <p:cNvSpPr/>
          <p:nvPr/>
        </p:nvSpPr>
        <p:spPr>
          <a:xfrm>
            <a:off x="3108960" y="29535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3154680" y="29900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TOKENS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3730752" y="3063240"/>
            <a:ext cx="3886200" cy="74980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895344" y="3136392"/>
            <a:ext cx="3557016" cy="6035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Ωdecoder ≈ 2s²h + 12sh²</a:t>
            </a:r>
            <a:endParaRPr lang="en-US" sz="2000" dirty="0"/>
          </a:p>
        </p:txBody>
      </p:sp>
      <p:sp>
        <p:nvSpPr>
          <p:cNvPr id="39" name="Shape 36"/>
          <p:cNvSpPr/>
          <p:nvPr/>
        </p:nvSpPr>
        <p:spPr>
          <a:xfrm>
            <a:off x="6839712" y="29535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885432" y="29900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7973568" y="2971800"/>
            <a:ext cx="3429000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42" name="Shape 39"/>
          <p:cNvSpPr/>
          <p:nvPr/>
        </p:nvSpPr>
        <p:spPr>
          <a:xfrm>
            <a:off x="7973568" y="2971800"/>
            <a:ext cx="64008" cy="196596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156448" y="3081528"/>
            <a:ext cx="310896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Consequence</a:t>
            </a:r>
            <a:endParaRPr lang="en-US" sz="1700" dirty="0"/>
          </a:p>
        </p:txBody>
      </p:sp>
      <p:sp>
        <p:nvSpPr>
          <p:cNvPr id="44" name="Text 41"/>
          <p:cNvSpPr/>
          <p:nvPr/>
        </p:nvSpPr>
        <p:spPr>
          <a:xfrm>
            <a:off x="8156448" y="3410712"/>
            <a:ext cx="3108960" cy="1435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Increasing visual sequence V increases both attention-like s²h work and projection/MLP-like sh² work. Pixel count is only a proxy: tokenization and latency remain target-model specific.</a:t>
            </a:r>
            <a:endParaRPr lang="en-US" sz="1400" dirty="0"/>
          </a:p>
        </p:txBody>
      </p:sp>
      <p:sp>
        <p:nvSpPr>
          <p:cNvPr id="45" name="Text 42"/>
          <p:cNvSpPr/>
          <p:nvPr/>
        </p:nvSpPr>
        <p:spPr>
          <a:xfrm>
            <a:off x="914400" y="4251960"/>
            <a:ext cx="1766621" cy="350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 — query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2744114" y="4315968"/>
            <a:ext cx="120491" cy="210312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340450" y="4251960"/>
            <a:ext cx="883310" cy="350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</a:t>
            </a:r>
            <a:endParaRPr lang="en-US" sz="1200" dirty="0"/>
          </a:p>
        </p:txBody>
      </p:sp>
      <p:sp>
        <p:nvSpPr>
          <p:cNvPr id="48" name="Text 45"/>
          <p:cNvSpPr/>
          <p:nvPr/>
        </p:nvSpPr>
        <p:spPr>
          <a:xfrm>
            <a:off x="914400" y="4648200"/>
            <a:ext cx="1766621" cy="350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 — visual</a:t>
            </a:r>
            <a:endParaRPr lang="en-US" sz="1200" dirty="0"/>
          </a:p>
        </p:txBody>
      </p:sp>
      <p:sp>
        <p:nvSpPr>
          <p:cNvPr id="49" name="Shape 46"/>
          <p:cNvSpPr/>
          <p:nvPr/>
        </p:nvSpPr>
        <p:spPr>
          <a:xfrm>
            <a:off x="2744114" y="4712208"/>
            <a:ext cx="3470148" cy="210312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6340450" y="4648200"/>
            <a:ext cx="883310" cy="350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2880</a:t>
            </a:r>
            <a:endParaRPr lang="en-US" sz="1200" dirty="0"/>
          </a:p>
        </p:txBody>
      </p:sp>
      <p:sp>
        <p:nvSpPr>
          <p:cNvPr id="51" name="Text 48"/>
          <p:cNvSpPr/>
          <p:nvPr/>
        </p:nvSpPr>
        <p:spPr>
          <a:xfrm>
            <a:off x="914400" y="5044440"/>
            <a:ext cx="1766621" cy="350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 — generated</a:t>
            </a:r>
            <a:endParaRPr lang="en-US" sz="1200" dirty="0"/>
          </a:p>
        </p:txBody>
      </p:sp>
      <p:sp>
        <p:nvSpPr>
          <p:cNvPr id="52" name="Shape 49"/>
          <p:cNvSpPr/>
          <p:nvPr/>
        </p:nvSpPr>
        <p:spPr>
          <a:xfrm>
            <a:off x="2744114" y="5108448"/>
            <a:ext cx="96393" cy="210312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340450" y="5044440"/>
            <a:ext cx="883310" cy="350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visual tokens dominate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FOUNDATIONS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04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Project-generated: exports/token_scaling.csv; CARES Table 7</a:t>
            </a:r>
            <a:endParaRPr lang="en-US" sz="900" dirty="0"/>
          </a:p>
        </p:txBody>
      </p:sp>
      <p:pic>
        <p:nvPicPr>
          <p:cNvPr id="9" name="Image 1" descr="C:\Users\danie\adaptive-visual-context\exports\token_dominanc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43000"/>
            <a:ext cx="6629400" cy="498348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498080" y="1298448"/>
            <a:ext cx="3886200" cy="1234440"/>
          </a:xfrm>
          <a:prstGeom prst="roundRect">
            <a:avLst>
              <a:gd name="adj" fmla="val 444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498080" y="1298448"/>
            <a:ext cx="64008" cy="123444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680960" y="1408176"/>
            <a:ext cx="356616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4096 px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680960" y="1737360"/>
            <a:ext cx="3566160" cy="704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Qwen: 21,609 visual tokens (99.54% with 100 text)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InternVL: 10,496 (99.06%)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AnyRes analytic cap: 2,880 (96.64%)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7498080" y="2816352"/>
            <a:ext cx="3886200" cy="73152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662672" y="2889504"/>
            <a:ext cx="3557016" cy="5852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share_visual = V / (V + Q)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10607040" y="2706624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652760" y="274320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IDENTITY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7498080" y="3794760"/>
            <a:ext cx="3886200" cy="1508760"/>
          </a:xfrm>
          <a:prstGeom prst="roundRect">
            <a:avLst>
              <a:gd name="adj" fmla="val 363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498080" y="3794760"/>
            <a:ext cx="64008" cy="150876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680960" y="3904488"/>
            <a:ext cx="356616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Scientific boundary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7680960" y="4233672"/>
            <a:ext cx="3566160" cy="9784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These are analytic token-accounting reproductions of the paper’s Table 7 formulas—not measured target latency and not a benchmark-accuracy reproduction.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Capability versus allocation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RESEARCH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05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https://llava-vl.github.io/blog/2024-01-30-llava-next/ · https://arxiv.org/abs/2409.12191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66928" y="1298448"/>
            <a:ext cx="3456432" cy="2971800"/>
          </a:xfrm>
          <a:prstGeom prst="roundRect">
            <a:avLst>
              <a:gd name="adj" fmla="val 184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" y="1298448"/>
            <a:ext cx="64008" cy="29718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1408176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AnyRes / LLaVA-NeXT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49808" y="1737360"/>
            <a:ext cx="3136392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Tiling preserves local detail and handles varied aspect ratios. It expands the feasible visual budget; it does not decide whether this query needs that budget.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334256" y="1298448"/>
            <a:ext cx="3456432" cy="2971800"/>
          </a:xfrm>
          <a:prstGeom prst="roundRect">
            <a:avLst>
              <a:gd name="adj" fmla="val 184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34256" y="1298448"/>
            <a:ext cx="64008" cy="29718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17136" y="1408176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Native dynamic resolution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517136" y="1737360"/>
            <a:ext cx="3136392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Qwen2-VL maps varying image sizes into varying token counts. Dynamic capability is not itself objective-conditioned allocation.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101584" y="1298448"/>
            <a:ext cx="3456432" cy="2971800"/>
          </a:xfrm>
          <a:prstGeom prst="roundRect">
            <a:avLst>
              <a:gd name="adj" fmla="val 184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01584" y="1298448"/>
            <a:ext cx="64008" cy="297180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84464" y="1408176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CARES selector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284464" y="1737360"/>
            <a:ext cx="3136392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query-aware selector predicts the smallest sufficient input range before invoking an untouched target VLM.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2057400" y="4709160"/>
            <a:ext cx="8046720" cy="74980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221992" y="4782312"/>
            <a:ext cx="7717536" cy="6035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more available tokens ≠ more useful evidence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9326880" y="459943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372600" y="463600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DISTINCTION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CARES problem definition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CARES METHOD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06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207008"/>
            <a:ext cx="10835640" cy="71323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0392" y="1280160"/>
            <a:ext cx="10506456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x: image    q: query    F: target VLM    x⁽ʳ⁾: resized image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10744200" y="1097280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789920" y="113385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85800" y="2121408"/>
            <a:ext cx="5166360" cy="71323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50392" y="2194560"/>
            <a:ext cx="4837176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T(r): target utility at input range r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074920" y="2011680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120640" y="204825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UTILITY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080760" y="2121408"/>
            <a:ext cx="5440680" cy="71323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45352" y="2194560"/>
            <a:ext cx="5111496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rₛ = min { r ∈ R : sufficient(T, r) }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10744200" y="2011680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789920" y="204825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685800" y="3154680"/>
            <a:ext cx="3383280" cy="1874520"/>
          </a:xfrm>
          <a:prstGeom prst="roundRect">
            <a:avLst>
              <a:gd name="adj" fmla="val 292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85800" y="3154680"/>
            <a:ext cx="64008" cy="187452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" y="3264408"/>
            <a:ext cx="30632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Finite support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868680" y="3593592"/>
            <a:ext cx="3063240" cy="1344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 = {r₁,…,rK}; deployment chooses among supported target input ranges.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70832" y="3154680"/>
            <a:ext cx="3383280" cy="1874520"/>
          </a:xfrm>
          <a:prstGeom prst="roundRect">
            <a:avLst>
              <a:gd name="adj" fmla="val 292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370832" y="3154680"/>
            <a:ext cx="64008" cy="187452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53712" y="3264408"/>
            <a:ext cx="30632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untouched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4553712" y="3593592"/>
            <a:ext cx="3063240" cy="1344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Selection is upstream; F is not retrained or modified by the CARES controller.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8046720" y="3154680"/>
            <a:ext cx="3383280" cy="1874520"/>
          </a:xfrm>
          <a:prstGeom prst="roundRect">
            <a:avLst>
              <a:gd name="adj" fmla="val 292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046720" y="3154680"/>
            <a:ext cx="64008" cy="187452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229600" y="3264408"/>
            <a:ext cx="30632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Minimal sufficient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8229600" y="3593592"/>
            <a:ext cx="3063240" cy="1344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objective is not globally minimal pixels; it is the first supported range satisfying a metric-derived criterion.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Label generation — utility and sufficiency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CARES METHOD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07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234440"/>
            <a:ext cx="5166360" cy="71323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0392" y="1307592"/>
            <a:ext cx="4837176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uᵢ = ANLS(F(x⁽ʳⁱ⁾,q), y)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074920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120640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EQ. 1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108192" y="1234440"/>
            <a:ext cx="5166360" cy="71323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72784" y="1307592"/>
            <a:ext cx="4837176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uᵢ ≥ τ  ∧  maxⱼ&gt;ᵢ(uⱼ − uᵢ) ≤ δ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10497312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543032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EQ. 2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85800" y="2331720"/>
            <a:ext cx="3364992" cy="2377440"/>
          </a:xfrm>
          <a:prstGeom prst="roundRect">
            <a:avLst>
              <a:gd name="adj" fmla="val 230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85800" y="2331720"/>
            <a:ext cx="64008" cy="237744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" y="2441448"/>
            <a:ext cx="304495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Thresholds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68680" y="2770632"/>
            <a:ext cx="3044952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 setup: τ = 0.85 utility floor; δ = 0.10 tolerance for any later improvement. Both define labels and encode metric/teacher assumptions.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4315968" y="2331720"/>
            <a:ext cx="3364992" cy="2377440"/>
          </a:xfrm>
          <a:prstGeom prst="roundRect">
            <a:avLst>
              <a:gd name="adj" fmla="val 230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4315968" y="2331720"/>
            <a:ext cx="64008" cy="237744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498848" y="2441448"/>
            <a:ext cx="304495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Non-monotonic utility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4498848" y="2770632"/>
            <a:ext cx="3044952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all higher classes, not only the next one. Example u={.86,.80,.99}: r₁ fails because a later gain .13 &gt; δ, despite an intermediate drop.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946136" y="2331720"/>
            <a:ext cx="3364992" cy="2377440"/>
          </a:xfrm>
          <a:prstGeom prst="roundRect">
            <a:avLst>
              <a:gd name="adj" fmla="val 230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46136" y="2331720"/>
            <a:ext cx="64008" cy="237744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129016" y="2441448"/>
            <a:ext cx="304495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Terminal fallback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8129016" y="2770632"/>
            <a:ext cx="3044952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no lower range qualifies, the highest supported class is selected. This is positional selection over finite support.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777240" y="5138928"/>
            <a:ext cx="1042416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ANLS = average normalized Levenshtein similarity; labels inherit metric sensitivity.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CARES architecture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CARES METHOD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66928" y="141732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" y="1417320"/>
            <a:ext cx="64008" cy="132588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1527048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low-res proxy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49808" y="1856232"/>
            <a:ext cx="155448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cheap view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2450592" y="2075688"/>
            <a:ext cx="310896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834640" y="141732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2834640" y="1417320"/>
            <a:ext cx="64008" cy="132588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017520" y="1527048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truncated SmolVLM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3017520" y="1856232"/>
            <a:ext cx="155448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≈350M selector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718304" y="2075688"/>
            <a:ext cx="310896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5102352" y="141732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5102352" y="1417320"/>
            <a:ext cx="64008" cy="132588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285232" y="1527048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intermediate feature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5285232" y="1856232"/>
            <a:ext cx="155448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 + query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986016" y="2075688"/>
            <a:ext cx="310896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7370064" y="141732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7370064" y="1417320"/>
            <a:ext cx="64008" cy="132588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552944" y="1527048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classifier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7552944" y="1856232"/>
            <a:ext cx="155448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 resolution classes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9253728" y="2075688"/>
            <a:ext cx="310896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9637776" y="141732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9637776" y="1417320"/>
            <a:ext cx="64008" cy="1325880"/>
          </a:xfrm>
          <a:prstGeom prst="rect">
            <a:avLst/>
          </a:prstGeom>
          <a:solidFill>
            <a:srgbClr val="238B6B"/>
          </a:solidFill>
          <a:ln w="12700">
            <a:solidFill>
              <a:srgbClr val="238B6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820656" y="1527048"/>
            <a:ext cx="1554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38B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VLM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9820656" y="1856232"/>
            <a:ext cx="155448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untouched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685800" y="3246120"/>
            <a:ext cx="3383280" cy="1554480"/>
          </a:xfrm>
          <a:prstGeom prst="roundRect">
            <a:avLst>
              <a:gd name="adj" fmla="val 352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685800" y="3246120"/>
            <a:ext cx="64008" cy="155448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68680" y="3355848"/>
            <a:ext cx="30632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separation</a:t>
            </a:r>
            <a:endParaRPr lang="en-US" sz="1700" dirty="0"/>
          </a:p>
        </p:txBody>
      </p:sp>
      <p:sp>
        <p:nvSpPr>
          <p:cNvPr id="36" name="Text 33"/>
          <p:cNvSpPr/>
          <p:nvPr/>
        </p:nvSpPr>
        <p:spPr>
          <a:xfrm>
            <a:off x="868680" y="3685032"/>
            <a:ext cx="3063240" cy="10241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Selector inference is paid once; routed target inference dominates the remaining cost.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4389120" y="3246120"/>
            <a:ext cx="3383280" cy="1554480"/>
          </a:xfrm>
          <a:prstGeom prst="roundRect">
            <a:avLst>
              <a:gd name="adj" fmla="val 352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8" name="Shape 35"/>
          <p:cNvSpPr/>
          <p:nvPr/>
        </p:nvSpPr>
        <p:spPr>
          <a:xfrm>
            <a:off x="4389120" y="3246120"/>
            <a:ext cx="64008" cy="155448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4572000" y="3355848"/>
            <a:ext cx="30632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Information ceiling</a:t>
            </a:r>
            <a:endParaRPr lang="en-US" sz="1700" dirty="0"/>
          </a:p>
        </p:txBody>
      </p:sp>
      <p:sp>
        <p:nvSpPr>
          <p:cNvPr id="40" name="Text 37"/>
          <p:cNvSpPr/>
          <p:nvPr/>
        </p:nvSpPr>
        <p:spPr>
          <a:xfrm>
            <a:off x="4572000" y="3685032"/>
            <a:ext cx="3063240" cy="10241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low-resolution selector cannot reliably infer evidence completely absent from its proxy.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>
            <a:off x="8092440" y="3246120"/>
            <a:ext cx="3383280" cy="1554480"/>
          </a:xfrm>
          <a:prstGeom prst="roundRect">
            <a:avLst>
              <a:gd name="adj" fmla="val 352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42" name="Shape 39"/>
          <p:cNvSpPr/>
          <p:nvPr/>
        </p:nvSpPr>
        <p:spPr>
          <a:xfrm>
            <a:off x="8092440" y="3246120"/>
            <a:ext cx="64008" cy="155448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275320" y="3355848"/>
            <a:ext cx="30632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Compatibility</a:t>
            </a:r>
            <a:endParaRPr lang="en-US" sz="1700" dirty="0"/>
          </a:p>
        </p:txBody>
      </p:sp>
      <p:sp>
        <p:nvSpPr>
          <p:cNvPr id="44" name="Text 41"/>
          <p:cNvSpPr/>
          <p:nvPr/>
        </p:nvSpPr>
        <p:spPr>
          <a:xfrm>
            <a:off x="8275320" y="3685032"/>
            <a:ext cx="3063240" cy="10241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target fine-tuning is required; predicted resolution is mapped to a supported target input.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Training protocol and variant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CARES METHOD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09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85800" y="1325880"/>
            <a:ext cx="1472184" cy="624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samples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210562" y="1389888"/>
            <a:ext cx="2891790" cy="210312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07508" y="1325880"/>
            <a:ext cx="736092" cy="624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80000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1996440"/>
            <a:ext cx="1472184" cy="624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datasets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2210562" y="2060448"/>
            <a:ext cx="145" cy="210312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207508" y="1996440"/>
            <a:ext cx="736092" cy="624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85800" y="2667000"/>
            <a:ext cx="1472184" cy="624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smoothing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2210562" y="2731008"/>
            <a:ext cx="2" cy="210312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207508" y="2667000"/>
            <a:ext cx="736092" cy="624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0.05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85800" y="3703320"/>
            <a:ext cx="525780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50392" y="3776472"/>
            <a:ext cx="492861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L = −Σₖ ỹₖ log pₖ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166360" y="359359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212080" y="363016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6263640" y="1325880"/>
            <a:ext cx="5074920" cy="1417320"/>
          </a:xfrm>
          <a:prstGeom prst="roundRect">
            <a:avLst>
              <a:gd name="adj" fmla="val 387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263640" y="1325880"/>
            <a:ext cx="64008" cy="141732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46520" y="1435608"/>
            <a:ext cx="47548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 selector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6446520" y="1764792"/>
            <a:ext cx="4754880" cy="8869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Low-resolution proxy + truncated SmolVLM representation + classification head. Labels come from target-VLM utility sweeps.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263640" y="3063240"/>
            <a:ext cx="5074920" cy="1417320"/>
          </a:xfrm>
          <a:prstGeom prst="roundRect">
            <a:avLst>
              <a:gd name="adj" fmla="val 387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6263640" y="3063240"/>
            <a:ext cx="64008" cy="141732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46520" y="3172968"/>
            <a:ext cx="47548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 Granite-Docling variant</a:t>
            </a:r>
            <a:endParaRPr lang="en-US" sz="1700" dirty="0"/>
          </a:p>
        </p:txBody>
      </p:sp>
      <p:sp>
        <p:nvSpPr>
          <p:cNvPr id="29" name="Text 26"/>
          <p:cNvSpPr/>
          <p:nvPr/>
        </p:nvSpPr>
        <p:spPr>
          <a:xfrm>
            <a:off x="6446520" y="3502152"/>
            <a:ext cx="4754880" cy="8869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paper also reports an autoregressive variant for Granite-Docling-oriented settings; architecture choice remains task/model dependent.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6263640" y="4800600"/>
            <a:ext cx="5074920" cy="777240"/>
          </a:xfrm>
          <a:prstGeom prst="roundRect">
            <a:avLst>
              <a:gd name="adj" fmla="val 705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6263640" y="4800600"/>
            <a:ext cx="64008" cy="77724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446520" y="4910328"/>
            <a:ext cx="47548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Interpretation</a:t>
            </a:r>
            <a:endParaRPr lang="en-US" sz="1700" dirty="0"/>
          </a:p>
        </p:txBody>
      </p:sp>
      <p:sp>
        <p:nvSpPr>
          <p:cNvPr id="33" name="Text 30"/>
          <p:cNvSpPr/>
          <p:nvPr/>
        </p:nvSpPr>
        <p:spPr>
          <a:xfrm>
            <a:off x="6446520" y="5239512"/>
            <a:ext cx="4754880" cy="2468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80K / four datasets / 0.05 are reported training facts—not reproduced here.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Continuous inference and upward rounding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CARES METHOD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10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234440"/>
            <a:ext cx="5212080" cy="74980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0392" y="1307592"/>
            <a:ext cx="4882896" cy="6035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= softmax(z),   r̃ = Σₖ pₖ rₖ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120640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166360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EQ. 3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400800" y="1444752"/>
            <a:ext cx="1051560" cy="310896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46520" y="1481328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336 × 0.10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7635240" y="1444752"/>
            <a:ext cx="105156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80960" y="1481328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672 × 0.25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8869680" y="1444752"/>
            <a:ext cx="1051560" cy="310896"/>
          </a:xfrm>
          <a:prstGeom prst="round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915400" y="1481328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1024 × 0.45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10104120" y="1444752"/>
            <a:ext cx="1051560" cy="310896"/>
          </a:xfrm>
          <a:prstGeom prst="round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149840" y="1481328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2048 × 0.20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685800" y="2331720"/>
            <a:ext cx="1060704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50392" y="2404872"/>
            <a:ext cx="1027785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r̃ = 33.6 + 168 + 460.8 + 409.6 = 1,072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10515600" y="222199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561320" y="225856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5989320" y="3337560"/>
            <a:ext cx="0" cy="640080"/>
          </a:xfrm>
          <a:prstGeom prst="line">
            <a:avLst/>
          </a:prstGeom>
          <a:noFill/>
          <a:ln w="25400">
            <a:solidFill>
              <a:srgbClr val="EAA23A"/>
            </a:solidFill>
            <a:prstDash val="solid"/>
            <a:headEnd type="none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4617720" y="3977640"/>
            <a:ext cx="2743200" cy="310896"/>
          </a:xfrm>
          <a:prstGeom prst="round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663440" y="4014216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round upward to 2048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685800" y="4617720"/>
            <a:ext cx="4937760" cy="1051560"/>
          </a:xfrm>
          <a:prstGeom prst="roundRect">
            <a:avLst>
              <a:gd name="adj" fmla="val 521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685800" y="4617720"/>
            <a:ext cx="64008" cy="105156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68680" y="4727448"/>
            <a:ext cx="46177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upward?</a:t>
            </a:r>
            <a:endParaRPr lang="en-US" sz="1700" dirty="0"/>
          </a:p>
        </p:txBody>
      </p:sp>
      <p:sp>
        <p:nvSpPr>
          <p:cNvPr id="31" name="Text 28"/>
          <p:cNvSpPr/>
          <p:nvPr/>
        </p:nvSpPr>
        <p:spPr>
          <a:xfrm>
            <a:off x="868680" y="5056632"/>
            <a:ext cx="4617720" cy="5212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selecting a supported range below the continuous expectation.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5989320" y="4617720"/>
            <a:ext cx="5303520" cy="1051560"/>
          </a:xfrm>
          <a:prstGeom prst="roundRect">
            <a:avLst>
              <a:gd name="adj" fmla="val 521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5989320" y="4617720"/>
            <a:ext cx="64008" cy="105156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172200" y="4727448"/>
            <a:ext cx="49834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Boundary</a:t>
            </a:r>
            <a:endParaRPr lang="en-US" sz="1700" dirty="0"/>
          </a:p>
        </p:txBody>
      </p:sp>
      <p:sp>
        <p:nvSpPr>
          <p:cNvPr id="35" name="Text 32"/>
          <p:cNvSpPr/>
          <p:nvPr/>
        </p:nvSpPr>
        <p:spPr>
          <a:xfrm>
            <a:off x="6172200" y="5056632"/>
            <a:ext cx="4983480" cy="5212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Rounding guarantees support membership and order—not empirical sufficiency.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Reported evidence across target models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EVIDENCE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325880"/>
          <a:ext cx="6583680" cy="3154680"/>
        </p:xfrm>
        <a:graphic>
          <a:graphicData uri="http://schemas.openxmlformats.org/drawingml/2006/table">
            <a:tbl>
              <a:tblPr/>
              <a:tblGrid>
                <a:gridCol w="2194560"/>
                <a:gridCol w="2194560"/>
                <a:gridCol w="219456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Target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reported score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reported cost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Granite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.59 → .60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−63%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InternVL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.77 → .77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−64%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Qwen2.5-VL-72B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.79 → .80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−70%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GPT-4o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.69 → .68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−55%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82296" marR="82296" marT="82296" marB="82296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7635240" y="1325880"/>
            <a:ext cx="3611880" cy="1143000"/>
          </a:xfrm>
          <a:prstGeom prst="roundRect">
            <a:avLst>
              <a:gd name="adj" fmla="val 48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635240" y="1325880"/>
            <a:ext cx="64008" cy="11430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818120" y="1435608"/>
            <a:ext cx="32918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818120" y="1764792"/>
            <a:ext cx="3291840" cy="6126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Nine benchmarks · four target models (paper report).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7635240" y="2788920"/>
            <a:ext cx="3611880" cy="1874520"/>
          </a:xfrm>
          <a:prstGeom prst="roundRect">
            <a:avLst>
              <a:gd name="adj" fmla="val 292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635240" y="2788920"/>
            <a:ext cx="64008" cy="187452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818120" y="2898648"/>
            <a:ext cx="32918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status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7818120" y="3227832"/>
            <a:ext cx="3291840" cy="1344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REPORTED, NOT INDEPENDENTLY REPRODUCED. Score aggregation, hardware, routing overhead, and exact cost definition must be checked in an empirical replication.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7818120" y="5074920"/>
            <a:ext cx="3246120" cy="310896"/>
          </a:xfrm>
          <a:prstGeom prst="round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863840" y="5111496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READ AS OUR BENCHMARK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Scientific interpretation and limitations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EVIDENCE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12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https://arxiv.org/abs/2510.19496v3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66928" y="1234440"/>
            <a:ext cx="3456432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" y="1234440"/>
            <a:ext cx="64008" cy="196596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Selector overhead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49808" y="1673352"/>
            <a:ext cx="3136392" cy="1435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Break-even requires Cₛ + E[Cᵣ] &lt; Cₕ. Small target jobs can erase routing gains.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334256" y="1234440"/>
            <a:ext cx="3456432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34256" y="1234440"/>
            <a:ext cx="64008" cy="196596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17136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Proxy blindness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517136" y="1673352"/>
            <a:ext cx="3136392" cy="1435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selector cannot see what low resolution hides; OCR and tiny-object evidence are especially exposed.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101584" y="1234440"/>
            <a:ext cx="3456432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01584" y="1234440"/>
            <a:ext cx="64008" cy="196596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84464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Metric dependence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284464" y="1673352"/>
            <a:ext cx="3136392" cy="1435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ANLS labels inherit teacher, answer, threshold, and benchmark choices.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566928" y="3520440"/>
            <a:ext cx="3456432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66928" y="3520440"/>
            <a:ext cx="64008" cy="196596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49808" y="3630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Interaction scope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749808" y="3959352"/>
            <a:ext cx="3136392" cy="1435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 focus is single-image / single-turn; video, multi-page and conversation state need new policies.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34256" y="3520440"/>
            <a:ext cx="3456432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334256" y="3520440"/>
            <a:ext cx="64008" cy="196596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17136" y="3630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 gap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4517136" y="3959352"/>
            <a:ext cx="3136392" cy="1435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independent safety, adversarial, calibration, or out-of-distribution study is supplied by this OSS project.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8101584" y="3520440"/>
            <a:ext cx="3456432" cy="1965960"/>
          </a:xfrm>
          <a:prstGeom prst="roundRect">
            <a:avLst>
              <a:gd name="adj" fmla="val 2791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101584" y="3520440"/>
            <a:ext cx="64008" cy="196596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284464" y="3630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 proxy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8284464" y="3959352"/>
            <a:ext cx="3136392" cy="1435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Pixel or token reduction does not guarantee target-specific latency, memory, energy, or quality.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Literature map by intervention stage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LITERATURE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13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See reference slides 35–39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30352" y="1325880"/>
            <a:ext cx="1664208" cy="3520440"/>
          </a:xfrm>
          <a:prstGeom prst="roundRect">
            <a:avLst>
              <a:gd name="adj" fmla="val 329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30352" y="1325880"/>
            <a:ext cx="64008" cy="352044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3232" y="143560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13232" y="1764792"/>
            <a:ext cx="1344168" cy="2990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DRNet · AnyRes · Qwen2-VL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2194560" y="3063240"/>
            <a:ext cx="210312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432304" y="1325880"/>
            <a:ext cx="1664208" cy="3520440"/>
          </a:xfrm>
          <a:prstGeom prst="roundRect">
            <a:avLst>
              <a:gd name="adj" fmla="val 329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2432304" y="1325880"/>
            <a:ext cx="64008" cy="352044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615184" y="143560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ENCODER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2615184" y="1764792"/>
            <a:ext cx="1344168" cy="2990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DynamicViT · EViT · ToMe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096512" y="3063240"/>
            <a:ext cx="210312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334256" y="1325880"/>
            <a:ext cx="1664208" cy="3520440"/>
          </a:xfrm>
          <a:prstGeom prst="roundRect">
            <a:avLst>
              <a:gd name="adj" fmla="val 329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4334256" y="1325880"/>
            <a:ext cx="64008" cy="352044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17136" y="143560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VLM SPARSITY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4517136" y="1764792"/>
            <a:ext cx="1344168" cy="2990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HiRED · SparseVLM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5998464" y="3063240"/>
            <a:ext cx="210312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6236208" y="1325880"/>
            <a:ext cx="1664208" cy="3520440"/>
          </a:xfrm>
          <a:prstGeom prst="roundRect">
            <a:avLst>
              <a:gd name="adj" fmla="val 329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236208" y="1325880"/>
            <a:ext cx="64008" cy="352044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19088" y="143560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DEPTH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6419088" y="1764792"/>
            <a:ext cx="1344168" cy="2990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PyramidDrop · VTW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7900416" y="3063240"/>
            <a:ext cx="210312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8138160" y="1325880"/>
            <a:ext cx="1664208" cy="3520440"/>
          </a:xfrm>
          <a:prstGeom prst="roundRect">
            <a:avLst>
              <a:gd name="adj" fmla="val 329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138160" y="1325880"/>
            <a:ext cx="64008" cy="3520440"/>
          </a:xfrm>
          <a:prstGeom prst="rect">
            <a:avLst/>
          </a:prstGeom>
          <a:solidFill>
            <a:srgbClr val="238B6B"/>
          </a:solidFill>
          <a:ln w="12700">
            <a:solidFill>
              <a:srgbClr val="238B6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321040" y="143560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38B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ELASTIC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8321040" y="1764792"/>
            <a:ext cx="1344168" cy="2990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TokenFLEX · M3 · LLaVA-Mini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9802368" y="3063240"/>
            <a:ext cx="210312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34" name="Shape 31"/>
          <p:cNvSpPr/>
          <p:nvPr/>
        </p:nvSpPr>
        <p:spPr>
          <a:xfrm>
            <a:off x="10040112" y="1325880"/>
            <a:ext cx="1664208" cy="3520440"/>
          </a:xfrm>
          <a:prstGeom prst="roundRect">
            <a:avLst>
              <a:gd name="adj" fmla="val 329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10040112" y="1325880"/>
            <a:ext cx="64008" cy="3520440"/>
          </a:xfrm>
          <a:prstGeom prst="rect">
            <a:avLst/>
          </a:prstGeom>
          <a:solidFill>
            <a:srgbClr val="19333B"/>
          </a:solidFill>
          <a:ln w="12700">
            <a:solidFill>
              <a:srgbClr val="19333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0222992" y="143560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933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CASCADE</a:t>
            </a:r>
            <a:endParaRPr lang="en-US" sz="1700" dirty="0"/>
          </a:p>
        </p:txBody>
      </p:sp>
      <p:sp>
        <p:nvSpPr>
          <p:cNvPr id="37" name="Text 34"/>
          <p:cNvSpPr/>
          <p:nvPr/>
        </p:nvSpPr>
        <p:spPr>
          <a:xfrm>
            <a:off x="10222992" y="1764792"/>
            <a:ext cx="1344168" cy="2990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SGL · compute-optimal scaling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914400" y="5230368"/>
            <a:ext cx="10332720" cy="68580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078992" y="5303520"/>
            <a:ext cx="10003536" cy="5394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allocation → pruning → merging → withdrawal → elastic training → collaboration</a:t>
            </a:r>
            <a:endParaRPr lang="en-US" sz="2000" dirty="0"/>
          </a:p>
        </p:txBody>
      </p:sp>
      <p:sp>
        <p:nvSpPr>
          <p:cNvPr id="40" name="Shape 37"/>
          <p:cNvSpPr/>
          <p:nvPr/>
        </p:nvSpPr>
        <p:spPr>
          <a:xfrm>
            <a:off x="10469880" y="5120640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10515600" y="515721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Input-resolution lineage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LITERATURE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14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2106.02898 · LLaVA-NeXT blog · 2409.12191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66928" y="1234440"/>
            <a:ext cx="3456432" cy="3246120"/>
          </a:xfrm>
          <a:prstGeom prst="roundRect">
            <a:avLst>
              <a:gd name="adj" fmla="val 169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" y="1234440"/>
            <a:ext cx="64008" cy="324612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DRNet (2021)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49808" y="1673352"/>
            <a:ext cx="3136392" cy="2715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Learns per-input dynamic resolution for efficient recognition. Training changes the model; query awareness is not the central VLM objective.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334256" y="1234440"/>
            <a:ext cx="3456432" cy="3246120"/>
          </a:xfrm>
          <a:prstGeom prst="roundRect">
            <a:avLst>
              <a:gd name="adj" fmla="val 169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34256" y="1234440"/>
            <a:ext cx="64008" cy="324612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17136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AnyRes / LLaVA-NeXT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517136" y="1673352"/>
            <a:ext cx="3136392" cy="2715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Grid/tile strategy increases preserved detail and aspect-ratio support. Mechanism exposes capacity, but does not choose based on question.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101584" y="1234440"/>
            <a:ext cx="3456432" cy="3246120"/>
          </a:xfrm>
          <a:prstGeom prst="roundRect">
            <a:avLst>
              <a:gd name="adj" fmla="val 169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01584" y="1234440"/>
            <a:ext cx="64008" cy="324612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84464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Qwen2-VL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284464" y="1673352"/>
            <a:ext cx="3136392" cy="2715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Native dynamic resolution maps arbitrary image size to variable visual-token counts. Again: capability, not necessarily allocation.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914400" y="4709160"/>
            <a:ext cx="10287000" cy="68580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78992" y="4782312"/>
            <a:ext cx="9957816" cy="5394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query-aware?  CARES: yes  |  DRNet / AnyRes / Qwen2-VL: not as the same controller objective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10424160" y="459943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469880" y="463600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AXIS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ViT token reduction mechanisms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LITERATURE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15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2106.02034 · 2202.07800 · 2210.09461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94360" y="1234440"/>
            <a:ext cx="3474720" cy="71323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58952" y="1307592"/>
            <a:ext cx="3145536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keep ratio ρ = |Skeep| / N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3291840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337560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DynamicViT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343400" y="1234440"/>
            <a:ext cx="3474720" cy="71323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07992" y="1307592"/>
            <a:ext cx="3145536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fused token = Σᵢ aᵢxᵢ / Σᵢaᵢ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7040880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086600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EViT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8092440" y="1234440"/>
            <a:ext cx="3474720" cy="71323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57032" y="1307592"/>
            <a:ext cx="3145536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m(a,b) = (sₐa+sᵦb)/(sₐ+sᵦ)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10789920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835640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ToMe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566928" y="2331720"/>
            <a:ext cx="3456432" cy="2514600"/>
          </a:xfrm>
          <a:prstGeom prst="roundRect">
            <a:avLst>
              <a:gd name="adj" fmla="val 2182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66928" y="2331720"/>
            <a:ext cx="64008" cy="25146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49808" y="244144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DynamicViT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749808" y="2770632"/>
            <a:ext cx="3136392" cy="1984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Predicts which tokens to retain; attention masking supports differentiable training.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34256" y="2331720"/>
            <a:ext cx="3456432" cy="2514600"/>
          </a:xfrm>
          <a:prstGeom prst="roundRect">
            <a:avLst>
              <a:gd name="adj" fmla="val 2182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334256" y="2331720"/>
            <a:ext cx="64008" cy="25146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17136" y="244144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EViT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4517136" y="2770632"/>
            <a:ext cx="3136392" cy="1984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Keeps attentive tokens and fuses less attentive tokens into a summary token.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8101584" y="2331720"/>
            <a:ext cx="3456432" cy="2514600"/>
          </a:xfrm>
          <a:prstGeom prst="roundRect">
            <a:avLst>
              <a:gd name="adj" fmla="val 2182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101584" y="2331720"/>
            <a:ext cx="64008" cy="251460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284464" y="244144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ToMe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8284464" y="2770632"/>
            <a:ext cx="3136392" cy="1984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Merges similar tokens, preserving aggregate “size” weights; no token classifier is required.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1463040" y="5166360"/>
            <a:ext cx="9235440" cy="566928"/>
          </a:xfrm>
          <a:prstGeom prst="roundRect">
            <a:avLst>
              <a:gd name="adj" fmla="val 967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1463040" y="5166360"/>
            <a:ext cx="64008" cy="566928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1645920" y="5276088"/>
            <a:ext cx="89154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Composition warning</a:t>
            </a:r>
            <a:endParaRPr lang="en-US" sz="1700" dirty="0"/>
          </a:p>
        </p:txBody>
      </p:sp>
      <p:sp>
        <p:nvSpPr>
          <p:cNvPr id="36" name="Text 33"/>
          <p:cNvSpPr/>
          <p:nvPr/>
        </p:nvSpPr>
        <p:spPr>
          <a:xfrm>
            <a:off x="1645920" y="5605272"/>
            <a:ext cx="8915400" cy="3657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Reducers can remove evidence selected by upstream resolution. Joint calibration—not independent optimization—is required.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VLM inference sparsification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LITERATURE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16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2408.10945 · 2410.04417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234440"/>
            <a:ext cx="5074920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85800" y="1234440"/>
            <a:ext cx="64008" cy="13716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8680" y="1344168"/>
            <a:ext cx="47548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HiRED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68680" y="1673352"/>
            <a:ext cx="4754880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Allocates a visual-token budget using high-resolution encoder signals, retaining spatially informative tokens before the language model.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85800" y="2880360"/>
            <a:ext cx="507492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50392" y="2953512"/>
            <a:ext cx="474573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bᵢ = B · wᵢ / Σⱼwⱼ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4983480" y="277063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0" y="280720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172200" y="1234440"/>
            <a:ext cx="5074920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172200" y="1234440"/>
            <a:ext cx="64008" cy="13716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55080" y="1344168"/>
            <a:ext cx="47548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SparseVLM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6355080" y="1673352"/>
            <a:ext cx="4754880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Uses text-to-vision relevance and visual-token ranking to sparsify inference while seeking task-aware retention.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172200" y="2880360"/>
            <a:ext cx="507492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36792" y="2953512"/>
            <a:ext cx="474573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rel(vᵢ,q) = maxⱼ sim(vᵢ,tⱼ)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10469880" y="277063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515600" y="280720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RELEVANCE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2880360" y="4343400"/>
            <a:ext cx="640080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044952" y="4416552"/>
            <a:ext cx="607161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rank(vᵢ) = rel(vᵢ,q) + λ·centrality(vᵢ)</a:t>
            </a:r>
            <a:endParaRPr lang="en-US" sz="2000" dirty="0"/>
          </a:p>
        </p:txBody>
      </p:sp>
      <p:sp>
        <p:nvSpPr>
          <p:cNvPr id="27" name="Shape 24"/>
          <p:cNvSpPr/>
          <p:nvPr/>
        </p:nvSpPr>
        <p:spPr>
          <a:xfrm>
            <a:off x="8503920" y="423367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549640" y="42702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SCHEMATIC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914400" y="5394960"/>
            <a:ext cx="102412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272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Equations here summarize controller structure; consult papers for exact definitions and implementation.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Depth-wise visual-token reduction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LITERATURE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17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2410.17247 · 2405.05803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234440"/>
            <a:ext cx="521208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0392" y="1307592"/>
            <a:ext cx="488289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s₀ → s₁ → … → sL,   sℓ₊₁ ≤ sℓ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120640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166360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080760" y="1234440"/>
            <a:ext cx="521208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45352" y="1307592"/>
            <a:ext cx="488289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Ω ≈ 2s²h + 12sh²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10515600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561320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DECODER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85800" y="2423160"/>
            <a:ext cx="5212080" cy="2194560"/>
          </a:xfrm>
          <a:prstGeom prst="roundRect">
            <a:avLst>
              <a:gd name="adj" fmla="val 25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85800" y="2423160"/>
            <a:ext cx="64008" cy="219456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" y="2532888"/>
            <a:ext cx="48920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PyramidDrop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68680" y="2862072"/>
            <a:ext cx="4892040" cy="16642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Drops visual tokens progressively across LLM depth, exploiting the hypothesis that later layers need less raw visual detail. Savings compound because s enters both quadratic and linear terms.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080760" y="2423160"/>
            <a:ext cx="5212080" cy="2194560"/>
          </a:xfrm>
          <a:prstGeom prst="roundRect">
            <a:avLst>
              <a:gd name="adj" fmla="val 25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080760" y="2423160"/>
            <a:ext cx="64008" cy="219456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263640" y="2532888"/>
            <a:ext cx="48920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Tokens Withdrawal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6263640" y="2862072"/>
            <a:ext cx="4892040" cy="16642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Withdraws visual tokens at selected layers after their information has influenced textual states. Timing is a fidelity/control variable.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1508760" y="5074920"/>
            <a:ext cx="2971800" cy="310896"/>
          </a:xfrm>
          <a:prstGeom prst="round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554480" y="5111496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resolution controls input evidence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4480560" y="5230368"/>
            <a:ext cx="2743200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8" name="Shape 25"/>
          <p:cNvSpPr/>
          <p:nvPr/>
        </p:nvSpPr>
        <p:spPr>
          <a:xfrm>
            <a:off x="7223760" y="5074920"/>
            <a:ext cx="2743200" cy="310896"/>
          </a:xfrm>
          <a:prstGeom prst="round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269480" y="5111496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depth controls retention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Elastic trained models and controller gap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LITERATURE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2504.03154 · 2405.17430 · 2501.03895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66928" y="1234440"/>
            <a:ext cx="3456432" cy="3246120"/>
          </a:xfrm>
          <a:prstGeom prst="roundRect">
            <a:avLst>
              <a:gd name="adj" fmla="val 169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" y="1234440"/>
            <a:ext cx="64008" cy="324612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TokenFLEX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49808" y="1673352"/>
            <a:ext cx="3136392" cy="2715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Trains operation over flexible visual-token budgets; supports runtime budget choice but requires elastic training.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334256" y="1234440"/>
            <a:ext cx="3456432" cy="3246120"/>
          </a:xfrm>
          <a:prstGeom prst="roundRect">
            <a:avLst>
              <a:gd name="adj" fmla="val 169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34256" y="1234440"/>
            <a:ext cx="64008" cy="324612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17136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Matryoshka Multimodal Models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517136" y="1673352"/>
            <a:ext cx="3136392" cy="2715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Nested representations aim to remain useful at multiple token granularities; deployment still needs a budget controller.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101584" y="1234440"/>
            <a:ext cx="3456432" cy="3246120"/>
          </a:xfrm>
          <a:prstGeom prst="roundRect">
            <a:avLst>
              <a:gd name="adj" fmla="val 169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01584" y="1234440"/>
            <a:ext cx="64008" cy="324612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84464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LLaVA-Mini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284464" y="1673352"/>
            <a:ext cx="3136392" cy="2715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Compression-oriented architecture reduces visual-token burden through learned modality interaction; architecture is not a query policy.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1097280" y="4892040"/>
            <a:ext cx="9966960" cy="80467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261872" y="4965192"/>
            <a:ext cx="9637776" cy="6583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elastic capability + controller objective + calibrated gate = adaptive system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10287000" y="47823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332720" y="48188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GAP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Small–large collaboration and compute optimality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LITERATURE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19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2412.03324 · 2411.03312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188720"/>
            <a:ext cx="521208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0392" y="1261872"/>
            <a:ext cx="488289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F_inf = O(NT),   T = Q + V + G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120640" y="107899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166360" y="111556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080760" y="1188720"/>
            <a:ext cx="521208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45352" y="1261872"/>
            <a:ext cx="488289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Y(N,T) = (A/Nᵅ)·(B/Tᵝ) + D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10515600" y="107899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561320" y="111556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SCALING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85800" y="2331720"/>
            <a:ext cx="5212080" cy="2331720"/>
          </a:xfrm>
          <a:prstGeom prst="roundRect">
            <a:avLst>
              <a:gd name="adj" fmla="val 2353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85800" y="2331720"/>
            <a:ext cx="64008" cy="233172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" y="2441448"/>
            <a:ext cx="48920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SGL: small–large collaboration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68680" y="2770632"/>
            <a:ext cx="4892040" cy="18013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smaller model can route, draft, or handle easier work while escalating hard cases to a larger model. Selector overhead and error correlation determine value.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080760" y="2331720"/>
            <a:ext cx="5212080" cy="2331720"/>
          </a:xfrm>
          <a:prstGeom prst="roundRect">
            <a:avLst>
              <a:gd name="adj" fmla="val 2353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080760" y="2331720"/>
            <a:ext cx="64008" cy="233172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263640" y="2441448"/>
            <a:ext cx="48920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Compute-optimal VLMs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6263640" y="2770632"/>
            <a:ext cx="4892040" cy="18013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Allocation across model size N and token budget T exposes a joint design space. More image tokens are not universally optimal.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1965960" y="4828032"/>
            <a:ext cx="8275320" cy="914400"/>
          </a:xfrm>
          <a:prstGeom prst="roundRect">
            <a:avLst>
              <a:gd name="adj" fmla="val 6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1965960" y="4828032"/>
            <a:ext cx="64008" cy="91440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148840" y="4937760"/>
            <a:ext cx="79552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OCR caveat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2148840" y="5266944"/>
            <a:ext cx="79552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Tiny text is discontinuous: below a readability threshold, extra model capacity cannot recover missing characters.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Composition thesis — a generalized controller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SYNTHESIS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20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Independent synthesis from cited literature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234440"/>
            <a:ext cx="10607040" cy="804672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0392" y="1307592"/>
            <a:ext cx="10277856" cy="6583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a = [r, crop, Benc, merge, withdrawal layer, model, escalate]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10515600" y="112471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561320" y="116128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85800" y="2423160"/>
            <a:ext cx="2423160" cy="1828800"/>
          </a:xfrm>
          <a:prstGeom prst="roundRect">
            <a:avLst>
              <a:gd name="adj" fmla="val 3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685800" y="2423160"/>
            <a:ext cx="64008" cy="18288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68680" y="2532888"/>
            <a:ext cx="21031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CARES upstream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68680" y="2862072"/>
            <a:ext cx="2103120" cy="1298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evidence scale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108960" y="3337560"/>
            <a:ext cx="292608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3429000" y="2423160"/>
            <a:ext cx="2423160" cy="1828800"/>
          </a:xfrm>
          <a:prstGeom prst="roundRect">
            <a:avLst>
              <a:gd name="adj" fmla="val 3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3429000" y="2423160"/>
            <a:ext cx="64008" cy="18288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11880" y="2532888"/>
            <a:ext cx="21031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encoder/projector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3611880" y="2862072"/>
            <a:ext cx="2103120" cy="1298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prune or merge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5852160" y="3337560"/>
            <a:ext cx="292608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6172200" y="2423160"/>
            <a:ext cx="2423160" cy="1828800"/>
          </a:xfrm>
          <a:prstGeom prst="roundRect">
            <a:avLst>
              <a:gd name="adj" fmla="val 3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172200" y="2423160"/>
            <a:ext cx="64008" cy="182880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55080" y="2532888"/>
            <a:ext cx="21031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decoder depth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6355080" y="2862072"/>
            <a:ext cx="2103120" cy="1298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withdraw progressively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8595360" y="3337560"/>
            <a:ext cx="292608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8" name="Shape 25"/>
          <p:cNvSpPr/>
          <p:nvPr/>
        </p:nvSpPr>
        <p:spPr>
          <a:xfrm>
            <a:off x="8915400" y="2423160"/>
            <a:ext cx="2423160" cy="1828800"/>
          </a:xfrm>
          <a:prstGeom prst="roundRect">
            <a:avLst>
              <a:gd name="adj" fmla="val 3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8915400" y="2423160"/>
            <a:ext cx="64008" cy="182880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9098280" y="2532888"/>
            <a:ext cx="21031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cascade</a:t>
            </a:r>
            <a:endParaRPr lang="en-US" sz="1700" dirty="0"/>
          </a:p>
        </p:txBody>
      </p:sp>
      <p:sp>
        <p:nvSpPr>
          <p:cNvPr id="31" name="Text 28"/>
          <p:cNvSpPr/>
          <p:nvPr/>
        </p:nvSpPr>
        <p:spPr>
          <a:xfrm>
            <a:off x="9098280" y="2862072"/>
            <a:ext cx="2103120" cy="1298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model / escalate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2057400" y="4800600"/>
            <a:ext cx="8046720" cy="749808"/>
          </a:xfrm>
          <a:prstGeom prst="roundRect">
            <a:avLst>
              <a:gd name="adj" fmla="val 731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2057400" y="4800600"/>
            <a:ext cx="64008" cy="749808"/>
          </a:xfrm>
          <a:prstGeom prst="rect">
            <a:avLst/>
          </a:prstGeom>
          <a:solidFill>
            <a:srgbClr val="19333B"/>
          </a:solidFill>
          <a:ln w="12700">
            <a:solidFill>
              <a:srgbClr val="19333B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2240280" y="4910328"/>
            <a:ext cx="77266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933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objective</a:t>
            </a:r>
            <a:endParaRPr lang="en-US" sz="1700" dirty="0"/>
          </a:p>
        </p:txBody>
      </p:sp>
      <p:sp>
        <p:nvSpPr>
          <p:cNvPr id="35" name="Text 32"/>
          <p:cNvSpPr/>
          <p:nvPr/>
        </p:nvSpPr>
        <p:spPr>
          <a:xfrm>
            <a:off x="2240280" y="5239512"/>
            <a:ext cx="772668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Minimize expected cost subject to fidelity, safety, support, and evidence-retention constraints.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OSS project goals and evidence philosophy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PROJECT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https://github.com/zuwasi/adaptive-visual-context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66928" y="1234440"/>
            <a:ext cx="3456432" cy="3200400"/>
          </a:xfrm>
          <a:prstGeom prst="roundRect">
            <a:avLst>
              <a:gd name="adj" fmla="val 171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" y="1234440"/>
            <a:ext cx="64008" cy="32004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runtime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49808" y="1673352"/>
            <a:ext cx="3136392" cy="2670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Portable Agent Skill + deterministic Pillow CLI. It applies an explicit keyword policy—not the trained CARES ≈350M selector.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334256" y="1234440"/>
            <a:ext cx="3456432" cy="3200400"/>
          </a:xfrm>
          <a:prstGeom prst="roundRect">
            <a:avLst>
              <a:gd name="adj" fmla="val 171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34256" y="1234440"/>
            <a:ext cx="64008" cy="32004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17136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Executable science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517136" y="1673352"/>
            <a:ext cx="3136392" cy="2670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Wolfram reproduces Algorithm 1, Equation 3, Table 7 accounting, sensitivity, and break-even economics.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101584" y="1234440"/>
            <a:ext cx="3456432" cy="3200400"/>
          </a:xfrm>
          <a:prstGeom prst="roundRect">
            <a:avLst>
              <a:gd name="adj" fmla="val 171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01584" y="1234440"/>
            <a:ext cx="64008" cy="320040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84464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Narrow formalization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284464" y="1673352"/>
            <a:ext cx="3136392" cy="2670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Lean proves selected exact statements under explicit assumptions. It does not prove the paper or empirical accuracy.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3429000" y="4846320"/>
            <a:ext cx="5303520" cy="310896"/>
          </a:xfrm>
          <a:prstGeom prst="roundRect">
            <a:avLst/>
          </a:prstGeom>
          <a:solidFill>
            <a:srgbClr val="19333B"/>
          </a:solidFill>
          <a:ln w="12700">
            <a:solidFill>
              <a:srgbClr val="19333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474720" y="4882896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 every claim to an evidence class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End-to-end project workflow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PROJECT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22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Original diagram: presentation/project-workflow.svg</a:t>
            </a:r>
            <a:endParaRPr lang="en-US" sz="900" dirty="0"/>
          </a:p>
        </p:txBody>
      </p:sp>
      <p:pic>
        <p:nvPicPr>
          <p:cNvPr id="9" name="Image 1" descr="C:\Users\danie\adaptive-visual-context\presentation\project-workflo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051560"/>
            <a:ext cx="1115568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Agent Skill runtime behavior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RUNTIME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23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skill/optimizing-visual-context/SKILL.md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033272" y="1325880"/>
            <a:ext cx="658368" cy="658368"/>
          </a:xfrm>
          <a:prstGeom prst="ellipse">
            <a:avLst/>
          </a:prstGeom>
          <a:solidFill>
            <a:srgbClr val="087F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33272" y="1472184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30352" y="2148840"/>
            <a:ext cx="1664208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FIRST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719072" y="1655064"/>
            <a:ext cx="640080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2935224" y="1325880"/>
            <a:ext cx="658368" cy="658368"/>
          </a:xfrm>
          <a:prstGeom prst="ellipse">
            <a:avLst/>
          </a:prstGeom>
          <a:solidFill>
            <a:srgbClr val="2563A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935224" y="1472184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2432304" y="2148840"/>
            <a:ext cx="1664208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621024" y="1655064"/>
            <a:ext cx="640080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4837176" y="1325880"/>
            <a:ext cx="658368" cy="658368"/>
          </a:xfrm>
          <a:prstGeom prst="ellipse">
            <a:avLst/>
          </a:prstGeom>
          <a:solidFill>
            <a:srgbClr val="EAA23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837176" y="1472184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334256" y="2148840"/>
            <a:ext cx="1664208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OBJECTIVE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5522976" y="1655064"/>
            <a:ext cx="640080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1" name="Shape 18"/>
          <p:cNvSpPr/>
          <p:nvPr/>
        </p:nvSpPr>
        <p:spPr>
          <a:xfrm>
            <a:off x="6739128" y="1325880"/>
            <a:ext cx="658368" cy="658368"/>
          </a:xfrm>
          <a:prstGeom prst="ellipse">
            <a:avLst/>
          </a:prstGeom>
          <a:solidFill>
            <a:srgbClr val="238B6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739128" y="1472184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236208" y="2148840"/>
            <a:ext cx="1664208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CROP FIRST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424928" y="1655064"/>
            <a:ext cx="640080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8641080" y="1325880"/>
            <a:ext cx="658368" cy="658368"/>
          </a:xfrm>
          <a:prstGeom prst="ellipse">
            <a:avLst/>
          </a:prstGeom>
          <a:solidFill>
            <a:srgbClr val="CF4D4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641080" y="1472184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8138160" y="2148840"/>
            <a:ext cx="1664208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RESIZE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9326880" y="1655064"/>
            <a:ext cx="640080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10543032" y="1325880"/>
            <a:ext cx="658368" cy="658368"/>
          </a:xfrm>
          <a:prstGeom prst="ellipse">
            <a:avLst/>
          </a:prstGeom>
          <a:solidFill>
            <a:srgbClr val="19333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543032" y="1472184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10040112" y="2148840"/>
            <a:ext cx="1664208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ESCALATE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685800" y="2971800"/>
            <a:ext cx="3337560" cy="2057400"/>
          </a:xfrm>
          <a:prstGeom prst="roundRect">
            <a:avLst>
              <a:gd name="adj" fmla="val 266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685800" y="2971800"/>
            <a:ext cx="64008" cy="20574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68680" y="308152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Text-first gate</a:t>
            </a:r>
            <a:endParaRPr lang="en-US" sz="1700" dirty="0"/>
          </a:p>
        </p:txBody>
      </p:sp>
      <p:sp>
        <p:nvSpPr>
          <p:cNvPr id="35" name="Text 32"/>
          <p:cNvSpPr/>
          <p:nvPr/>
        </p:nvSpPr>
        <p:spPr>
          <a:xfrm>
            <a:off x="868680" y="3410712"/>
            <a:ext cx="3017520" cy="1527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source text, DOM, OCR, or structured data already answers the question, avoid image inference.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4407408" y="2971800"/>
            <a:ext cx="3337560" cy="2057400"/>
          </a:xfrm>
          <a:prstGeom prst="roundRect">
            <a:avLst>
              <a:gd name="adj" fmla="val 266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4407408" y="2971800"/>
            <a:ext cx="64008" cy="20574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590288" y="308152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Fidelity policy</a:t>
            </a:r>
            <a:endParaRPr lang="en-US" sz="1700" dirty="0"/>
          </a:p>
        </p:txBody>
      </p:sp>
      <p:sp>
        <p:nvSpPr>
          <p:cNvPr id="39" name="Text 36"/>
          <p:cNvSpPr/>
          <p:nvPr/>
        </p:nvSpPr>
        <p:spPr>
          <a:xfrm>
            <a:off x="4590288" y="3410712"/>
            <a:ext cx="3017520" cy="1527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overview 1280/JPEG88; detail 2048/PNG; exact and critical preserve dimensions by default.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8129016" y="2971800"/>
            <a:ext cx="3337560" cy="2057400"/>
          </a:xfrm>
          <a:prstGeom prst="roundRect">
            <a:avLst>
              <a:gd name="adj" fmla="val 266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8129016" y="2971800"/>
            <a:ext cx="64008" cy="205740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8311896" y="308152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Escalation</a:t>
            </a:r>
            <a:endParaRPr lang="en-US" sz="1700" dirty="0"/>
          </a:p>
        </p:txBody>
      </p:sp>
      <p:sp>
        <p:nvSpPr>
          <p:cNvPr id="43" name="Text 40"/>
          <p:cNvSpPr/>
          <p:nvPr/>
        </p:nvSpPr>
        <p:spPr>
          <a:xfrm>
            <a:off x="8311896" y="3410712"/>
            <a:ext cx="3017520" cy="1527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Warnings and consequential evidence trigger source verification or higher-fidelity processing.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Python implementation — deterministic by design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RUNTIME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24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src/adaptive_visual_context · tests/test_adaptive_visual_context.py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234440"/>
            <a:ext cx="3246120" cy="2103120"/>
          </a:xfrm>
          <a:prstGeom prst="roundRect">
            <a:avLst>
              <a:gd name="adj" fmla="val 260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85800" y="1234440"/>
            <a:ext cx="64008" cy="210312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8680" y="1344168"/>
            <a:ext cx="29260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 / API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68680" y="1673352"/>
            <a:ext cx="2926080" cy="1572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 PATH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PATH --objective …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--mode auto|overview|detail|exact|critical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--crop X,Y,W,H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--max-edge N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224528" y="1234440"/>
            <a:ext cx="3246120" cy="2103120"/>
          </a:xfrm>
          <a:prstGeom prst="roundRect">
            <a:avLst>
              <a:gd name="adj" fmla="val 260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224528" y="1234440"/>
            <a:ext cx="64008" cy="210312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407408" y="1344168"/>
            <a:ext cx="292608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Safeguards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407408" y="1673352"/>
            <a:ext cx="2926080" cy="1572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EXIF transpose before coordinates; crop before resize; no upscale; no overwrite; frame count and color-mode checks.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763256" y="123444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7763256" y="1234440"/>
            <a:ext cx="64008" cy="210312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946136" y="1344168"/>
            <a:ext cx="32004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Deterministic JSON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7946136" y="1673352"/>
            <a:ext cx="3200400" cy="1572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 + reason; original/result dimensions; crop; format; pixel reduction; max-edge provenance; warning.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914400" y="3886200"/>
            <a:ext cx="548640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78992" y="3959352"/>
            <a:ext cx="515721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classifier = ordered keyword boundary matching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5623560" y="377647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669280" y="38130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6720840" y="3794760"/>
            <a:ext cx="4251960" cy="1097280"/>
          </a:xfrm>
          <a:prstGeom prst="roundRect">
            <a:avLst>
              <a:gd name="adj" fmla="val 5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720840" y="3794760"/>
            <a:ext cx="64008" cy="1097280"/>
          </a:xfrm>
          <a:prstGeom prst="rect">
            <a:avLst/>
          </a:prstGeom>
          <a:solidFill>
            <a:srgbClr val="238B6B"/>
          </a:solidFill>
          <a:ln w="12700">
            <a:solidFill>
              <a:srgbClr val="238B6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903720" y="3904488"/>
            <a:ext cx="3931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38B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Verification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6903720" y="4233672"/>
            <a:ext cx="3931920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 focused tests reported in the repository; current QA reruns pytest.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914400" y="5303520"/>
            <a:ext cx="1024128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Pixel reduction is only a proxy for target-specific visual-token and latency reduction.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Worked path — exact evidence in a report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RUNTIME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25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README.md quick-start example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02920" y="1417320"/>
            <a:ext cx="1664208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02920" y="1417320"/>
            <a:ext cx="64008" cy="13716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152704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report.png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85800" y="1856232"/>
            <a:ext cx="1344168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2200×1400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2167128" y="2103120"/>
            <a:ext cx="192024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404872" y="1417320"/>
            <a:ext cx="1664208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2404872" y="1417320"/>
            <a:ext cx="64008" cy="13716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587752" y="152704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objective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2587752" y="1856232"/>
            <a:ext cx="1344168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“Read exact CVE + version”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069080" y="2103120"/>
            <a:ext cx="192024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306824" y="1417320"/>
            <a:ext cx="1664208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4306824" y="1417320"/>
            <a:ext cx="64008" cy="137160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489704" y="152704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4489704" y="1856232"/>
            <a:ext cx="1344168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exact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5971032" y="2103120"/>
            <a:ext cx="192024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6208776" y="1417320"/>
            <a:ext cx="1664208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208776" y="1417320"/>
            <a:ext cx="64008" cy="1371600"/>
          </a:xfrm>
          <a:prstGeom prst="rect">
            <a:avLst/>
          </a:prstGeom>
          <a:solidFill>
            <a:srgbClr val="238B6B"/>
          </a:solidFill>
          <a:ln w="12700">
            <a:solidFill>
              <a:srgbClr val="238B6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91656" y="152704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38B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crop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6391656" y="1856232"/>
            <a:ext cx="1344168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840,120,620,400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7872984" y="2103120"/>
            <a:ext cx="192024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8110728" y="1417320"/>
            <a:ext cx="1664208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110728" y="1417320"/>
            <a:ext cx="64008" cy="137160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293608" y="152704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8293608" y="1856232"/>
            <a:ext cx="1344168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evidence.png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9774936" y="2103120"/>
            <a:ext cx="192024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34" name="Shape 31"/>
          <p:cNvSpPr/>
          <p:nvPr/>
        </p:nvSpPr>
        <p:spPr>
          <a:xfrm>
            <a:off x="10012680" y="1417320"/>
            <a:ext cx="1664208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10012680" y="1417320"/>
            <a:ext cx="64008" cy="1371600"/>
          </a:xfrm>
          <a:prstGeom prst="rect">
            <a:avLst/>
          </a:prstGeom>
          <a:solidFill>
            <a:srgbClr val="19333B"/>
          </a:solidFill>
          <a:ln w="12700">
            <a:solidFill>
              <a:srgbClr val="19333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0195560" y="1527048"/>
            <a:ext cx="134416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933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VLM</a:t>
            </a:r>
            <a:endParaRPr lang="en-US" sz="1700" dirty="0"/>
          </a:p>
        </p:txBody>
      </p:sp>
      <p:sp>
        <p:nvSpPr>
          <p:cNvPr id="37" name="Text 34"/>
          <p:cNvSpPr/>
          <p:nvPr/>
        </p:nvSpPr>
        <p:spPr>
          <a:xfrm>
            <a:off x="10195560" y="1856232"/>
            <a:ext cx="1344168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source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1005840" y="3337560"/>
            <a:ext cx="3749040" cy="2011680"/>
          </a:xfrm>
          <a:prstGeom prst="rect">
            <a:avLst/>
          </a:prstGeom>
          <a:solidFill>
            <a:srgbClr val="E6ECEE"/>
          </a:solidFill>
          <a:ln w="19050">
            <a:solidFill>
              <a:srgbClr val="19333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188720" y="3493008"/>
            <a:ext cx="33832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REPORT</a:t>
            </a:r>
            <a:endParaRPr lang="en-US" sz="1800" dirty="0"/>
          </a:p>
        </p:txBody>
      </p:sp>
      <p:sp>
        <p:nvSpPr>
          <p:cNvPr id="40" name="Text 37"/>
          <p:cNvSpPr/>
          <p:nvPr/>
        </p:nvSpPr>
        <p:spPr>
          <a:xfrm>
            <a:off x="1188720" y="4681728"/>
            <a:ext cx="338328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CVE table region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2670048" y="3950208"/>
            <a:ext cx="1325880" cy="566928"/>
          </a:xfrm>
          <a:prstGeom prst="rect">
            <a:avLst/>
          </a:prstGeom>
          <a:solidFill>
            <a:srgbClr val="FFFFFF">
              <a:alpha val="55000"/>
            </a:srgbClr>
          </a:solidFill>
          <a:ln w="38100">
            <a:solidFill>
              <a:srgbClr val="CF4D4D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937760" y="4343400"/>
            <a:ext cx="685800" cy="0"/>
          </a:xfrm>
          <a:prstGeom prst="line">
            <a:avLst/>
          </a:prstGeom>
          <a:noFill/>
          <a:ln w="25400">
            <a:solidFill>
              <a:srgbClr val="CF4D4D"/>
            </a:solidFill>
            <a:prstDash val="solid"/>
            <a:headEnd type="none"/>
            <a:tailEnd type="triangle"/>
          </a:ln>
        </p:spPr>
      </p:sp>
      <p:sp>
        <p:nvSpPr>
          <p:cNvPr id="43" name="Shape 40"/>
          <p:cNvSpPr/>
          <p:nvPr/>
        </p:nvSpPr>
        <p:spPr>
          <a:xfrm>
            <a:off x="5989320" y="3337560"/>
            <a:ext cx="3657600" cy="20116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4D4D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199632" y="3730752"/>
            <a:ext cx="3236976" cy="78638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CROPPED, LOSSLESS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downsampling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remains unchanged</a:t>
            </a:r>
            <a:endParaRPr lang="en-US" sz="1700" dirty="0"/>
          </a:p>
        </p:txBody>
      </p:sp>
      <p:sp>
        <p:nvSpPr>
          <p:cNvPr id="45" name="Shape 42"/>
          <p:cNvSpPr/>
          <p:nvPr/>
        </p:nvSpPr>
        <p:spPr>
          <a:xfrm>
            <a:off x="8915400" y="5532120"/>
            <a:ext cx="2286000" cy="310896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961120" y="5568696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deterministic JSON audit trail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Wolfram architecture and generated artifacts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SCIENTIFIC LANE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26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wolfram/ · exports/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02920" y="1325880"/>
            <a:ext cx="1901952" cy="1508760"/>
          </a:xfrm>
          <a:prstGeom prst="roundRect">
            <a:avLst>
              <a:gd name="adj" fmla="val 363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02920" y="1325880"/>
            <a:ext cx="64008" cy="150876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1435608"/>
            <a:ext cx="158191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CARESModel.wl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85800" y="1764792"/>
            <a:ext cx="1581912" cy="9784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validated functions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2404872" y="2057400"/>
            <a:ext cx="292608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770632" y="1325880"/>
            <a:ext cx="1901952" cy="1508760"/>
          </a:xfrm>
          <a:prstGeom prst="roundRect">
            <a:avLst>
              <a:gd name="adj" fmla="val 363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2770632" y="1325880"/>
            <a:ext cx="64008" cy="150876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953512" y="1435608"/>
            <a:ext cx="158191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CARESReproduction.nb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2953512" y="1764792"/>
            <a:ext cx="1581912" cy="9784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executable narrative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672584" y="2057400"/>
            <a:ext cx="292608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5038344" y="1325880"/>
            <a:ext cx="1901952" cy="1508760"/>
          </a:xfrm>
          <a:prstGeom prst="roundRect">
            <a:avLst>
              <a:gd name="adj" fmla="val 363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5038344" y="1325880"/>
            <a:ext cx="64008" cy="150876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221224" y="1435608"/>
            <a:ext cx="158191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build_project.wls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5221224" y="1764792"/>
            <a:ext cx="1581912" cy="9784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deterministic build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940296" y="2057400"/>
            <a:ext cx="292608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7306056" y="1325880"/>
            <a:ext cx="1901952" cy="1508760"/>
          </a:xfrm>
          <a:prstGeom prst="roundRect">
            <a:avLst>
              <a:gd name="adj" fmla="val 363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7306056" y="1325880"/>
            <a:ext cx="64008" cy="150876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488936" y="1435608"/>
            <a:ext cx="158191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proof_audit.wls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7488936" y="1764792"/>
            <a:ext cx="1581912" cy="9784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 checks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9208008" y="2057400"/>
            <a:ext cx="292608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9573768" y="1325880"/>
            <a:ext cx="1901952" cy="1508760"/>
          </a:xfrm>
          <a:prstGeom prst="roundRect">
            <a:avLst>
              <a:gd name="adj" fmla="val 363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9573768" y="1325880"/>
            <a:ext cx="64008" cy="1508760"/>
          </a:xfrm>
          <a:prstGeom prst="rect">
            <a:avLst/>
          </a:prstGeom>
          <a:solidFill>
            <a:srgbClr val="238B6B"/>
          </a:solidFill>
          <a:ln w="12700">
            <a:solidFill>
              <a:srgbClr val="238B6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756648" y="1435608"/>
            <a:ext cx="158191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38B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exports/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9756648" y="1764792"/>
            <a:ext cx="1581912" cy="9784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CSV · PNG · JSON · reports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685800" y="3337560"/>
            <a:ext cx="3337560" cy="1645920"/>
          </a:xfrm>
          <a:prstGeom prst="roundRect">
            <a:avLst>
              <a:gd name="adj" fmla="val 3333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685800" y="3337560"/>
            <a:ext cx="64008" cy="164592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68680" y="344728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Package boundary</a:t>
            </a:r>
            <a:endParaRPr lang="en-US" sz="1700" dirty="0"/>
          </a:p>
        </p:txBody>
      </p:sp>
      <p:sp>
        <p:nvSpPr>
          <p:cNvPr id="36" name="Text 33"/>
          <p:cNvSpPr/>
          <p:nvPr/>
        </p:nvSpPr>
        <p:spPr>
          <a:xfrm>
            <a:off x="868680" y="3776472"/>
            <a:ext cx="3017520" cy="11155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 validation, exact selector semantics, analytic token formulas, break-even predicate.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4416552" y="3337560"/>
            <a:ext cx="3337560" cy="1645920"/>
          </a:xfrm>
          <a:prstGeom prst="roundRect">
            <a:avLst>
              <a:gd name="adj" fmla="val 3333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8" name="Shape 35"/>
          <p:cNvSpPr/>
          <p:nvPr/>
        </p:nvSpPr>
        <p:spPr>
          <a:xfrm>
            <a:off x="4416552" y="3337560"/>
            <a:ext cx="64008" cy="164592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4599432" y="344728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boundary</a:t>
            </a:r>
            <a:endParaRPr lang="en-US" sz="1700" dirty="0"/>
          </a:p>
        </p:txBody>
      </p:sp>
      <p:sp>
        <p:nvSpPr>
          <p:cNvPr id="40" name="Text 37"/>
          <p:cNvSpPr/>
          <p:nvPr/>
        </p:nvSpPr>
        <p:spPr>
          <a:xfrm>
            <a:off x="4599432" y="3776472"/>
            <a:ext cx="3017520" cy="11155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Seeded / deterministic data generation; required-artifact check; validation and audit reports.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>
            <a:off x="8147304" y="3337560"/>
            <a:ext cx="3337560" cy="1645920"/>
          </a:xfrm>
          <a:prstGeom prst="roundRect">
            <a:avLst>
              <a:gd name="adj" fmla="val 3333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42" name="Shape 39"/>
          <p:cNvSpPr/>
          <p:nvPr/>
        </p:nvSpPr>
        <p:spPr>
          <a:xfrm>
            <a:off x="8147304" y="3337560"/>
            <a:ext cx="64008" cy="164592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330184" y="344728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boundary</a:t>
            </a:r>
            <a:endParaRPr lang="en-US" sz="1700" dirty="0"/>
          </a:p>
        </p:txBody>
      </p:sp>
      <p:sp>
        <p:nvSpPr>
          <p:cNvPr id="44" name="Text 41"/>
          <p:cNvSpPr/>
          <p:nvPr/>
        </p:nvSpPr>
        <p:spPr>
          <a:xfrm>
            <a:off x="8330184" y="3776472"/>
            <a:ext cx="3017520" cy="11155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10/10 numerical/analytic checks passed. Empirical benchmark performance remains out of scope.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Wolfram scientific checks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SCIENTIFIC LANE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27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exports/validation_report.md · selector_break_even.png</a:t>
            </a:r>
            <a:endParaRPr lang="en-US" sz="900" dirty="0"/>
          </a:p>
        </p:txBody>
      </p:sp>
      <p:pic>
        <p:nvPicPr>
          <p:cNvPr id="9" name="Image 1" descr="C:\Users\danie\adaptive-visual-context\exports\selector_break_ev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143000"/>
            <a:ext cx="6172200" cy="507492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059168" y="1325880"/>
            <a:ext cx="4251960" cy="74980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223760" y="1399032"/>
            <a:ext cx="3922776" cy="6035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Cₛ + E[Cᵣ] &lt; Cₕ</a:t>
            </a:r>
            <a:endParaRPr lang="en-US" sz="2000" dirty="0"/>
          </a:p>
        </p:txBody>
      </p:sp>
      <p:sp>
        <p:nvSpPr>
          <p:cNvPr id="12" name="Shape 8"/>
          <p:cNvSpPr/>
          <p:nvPr/>
        </p:nvSpPr>
        <p:spPr>
          <a:xfrm>
            <a:off x="10533888" y="121615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0579608" y="125272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BREAK-EVEN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7059168" y="2423160"/>
            <a:ext cx="4251960" cy="1143000"/>
          </a:xfrm>
          <a:prstGeom prst="roundRect">
            <a:avLst>
              <a:gd name="adj" fmla="val 48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059168" y="2423160"/>
            <a:ext cx="64008" cy="1143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242048" y="2532888"/>
            <a:ext cx="3931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Algorithm 1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7242048" y="2862072"/>
            <a:ext cx="3931920" cy="6126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supported class passing τ and all-higher-gain δ; non-monotonic case included.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7059168" y="3794760"/>
            <a:ext cx="4251960" cy="960120"/>
          </a:xfrm>
          <a:prstGeom prst="roundRect">
            <a:avLst>
              <a:gd name="adj" fmla="val 571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059168" y="3794760"/>
            <a:ext cx="64008" cy="96012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242048" y="3904488"/>
            <a:ext cx="3931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Equation 3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7242048" y="4233672"/>
            <a:ext cx="39319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Weighted expectation, one-hot recovery, deterministic bounds.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7059168" y="4983480"/>
            <a:ext cx="4251960" cy="960120"/>
          </a:xfrm>
          <a:prstGeom prst="roundRect">
            <a:avLst>
              <a:gd name="adj" fmla="val 571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059168" y="4983480"/>
            <a:ext cx="64008" cy="96012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7242048" y="5093208"/>
            <a:ext cx="3931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Table 7</a:t>
            </a:r>
            <a:endParaRPr lang="en-US" sz="1700" dirty="0"/>
          </a:p>
        </p:txBody>
      </p:sp>
      <p:sp>
        <p:nvSpPr>
          <p:cNvPr id="25" name="Text 21"/>
          <p:cNvSpPr/>
          <p:nvPr/>
        </p:nvSpPr>
        <p:spPr>
          <a:xfrm>
            <a:off x="7242048" y="5422392"/>
            <a:ext cx="39319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Hard-coded published token-count targets and percentages checked analytically.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Lean formalization — trust boundary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FORMAL LANE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lean/ · exports/lean_build_report.txt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66928" y="1234440"/>
            <a:ext cx="3456432" cy="2971800"/>
          </a:xfrm>
          <a:prstGeom prst="roundRect">
            <a:avLst>
              <a:gd name="adj" fmla="val 184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66928" y="1234440"/>
            <a:ext cx="64008" cy="29718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Definitions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49808" y="1673352"/>
            <a:ext cx="3136392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Finite three-class expected resolution; upward rounding; positional sufficiency selector.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334256" y="1234440"/>
            <a:ext cx="3456432" cy="2971800"/>
          </a:xfrm>
          <a:prstGeom prst="roundRect">
            <a:avLst>
              <a:gd name="adj" fmla="val 184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34256" y="1234440"/>
            <a:ext cx="64008" cy="29718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17136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Theorem families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517136" y="1673352"/>
            <a:ext cx="3136392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Bounds, one-hot identities, upward mass transfer, supported rounding, first-pass/fallback behavior.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101584" y="1234440"/>
            <a:ext cx="3456432" cy="2971800"/>
          </a:xfrm>
          <a:prstGeom prst="roundRect">
            <a:avLst>
              <a:gd name="adj" fmla="val 1846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01584" y="1234440"/>
            <a:ext cx="64008" cy="297180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84464" y="1344168"/>
            <a:ext cx="3136392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Pinned build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284464" y="1673352"/>
            <a:ext cx="3136392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Lean 4.19.0; Mathlib v4.19 revision c44e0c8…; lake build exit 0; all theorem proofs complete.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566928" y="4572000"/>
            <a:ext cx="10991088" cy="960120"/>
          </a:xfrm>
          <a:prstGeom prst="roundRect">
            <a:avLst>
              <a:gd name="adj" fmla="val 5714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66928" y="4572000"/>
            <a:ext cx="64008" cy="96012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49808" y="4681728"/>
            <a:ext cx="10671048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Critical boundary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749808" y="5010912"/>
            <a:ext cx="10671048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Lean proves these mathematical statements under assumptions. It does NOT prove CARES empirical accuracy, datasets, implementation fidelity, compute savings, or the paper as a whole.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Lean proof sketches and assumptions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FORMAL LANE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29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lean/AdaptiveResolution/*.lean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594360" y="1188720"/>
            <a:ext cx="3566160" cy="65836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58952" y="1261872"/>
            <a:ext cx="3236976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r₁ ≤ Σₖpₖrₖ ≤ r₃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3383280" y="107899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429000" y="111556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315968" y="1188720"/>
            <a:ext cx="3566160" cy="65836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480560" y="1261872"/>
            <a:ext cx="3236976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oneHot(k) ⇒ E[r] = rₖ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7104888" y="107899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50608" y="111556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IDENTITY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8037576" y="1188720"/>
            <a:ext cx="3566160" cy="65836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02168" y="1261872"/>
            <a:ext cx="3236976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mass ↑ ⇒ E[r] nondecreasing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10826496" y="107899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872216" y="111556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594360" y="2194560"/>
            <a:ext cx="3566160" cy="2011680"/>
          </a:xfrm>
          <a:prstGeom prst="roundRect">
            <a:avLst>
              <a:gd name="adj" fmla="val 272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594360" y="2194560"/>
            <a:ext cx="64008" cy="201168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77240" y="2304288"/>
            <a:ext cx="32461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Assumptions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777240" y="2633472"/>
            <a:ext cx="3246120" cy="14813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pₖ ≥ 0; Σpₖ=1; ordered support r₁≤r₂≤r₃. Upward transfer preserves total mass and nonnegativity.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15968" y="2194560"/>
            <a:ext cx="3566160" cy="2011680"/>
          </a:xfrm>
          <a:prstGeom prst="roundRect">
            <a:avLst>
              <a:gd name="adj" fmla="val 272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315968" y="2194560"/>
            <a:ext cx="64008" cy="201168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498848" y="2304288"/>
            <a:ext cx="32461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Round-up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4498848" y="2633472"/>
            <a:ext cx="3246120" cy="14813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Returned value is supported, no lower than the continuous estimate, and no higher than the largest support value—within defined cases.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8037576" y="2194560"/>
            <a:ext cx="3566160" cy="2011680"/>
          </a:xfrm>
          <a:prstGeom prst="roundRect">
            <a:avLst>
              <a:gd name="adj" fmla="val 2727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037576" y="2194560"/>
            <a:ext cx="64008" cy="201168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220456" y="2304288"/>
            <a:ext cx="32461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Selector semantics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8220456" y="2633472"/>
            <a:ext cx="3246120" cy="14813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 is positional first-pass / second-pass / highest fallback over booleans. It is not a theorem of numeric minimality over ℝ.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4160520" y="4800600"/>
            <a:ext cx="3886200" cy="310896"/>
          </a:xfrm>
          <a:prstGeom prst="round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206240" y="4837176"/>
            <a:ext cx="3794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“Lean proves the paper” claim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Evidence matrix — do not collapse categories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EVIDENCE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30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docs/claim-ledger.md · docs/formalization-map.md</a:t>
            </a:r>
            <a:endParaRPr lang="en-US" sz="9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188720"/>
          <a:ext cx="11018520" cy="4434840"/>
        </p:xfrm>
        <a:graphic>
          <a:graphicData uri="http://schemas.openxmlformats.org/drawingml/2006/table">
            <a:tbl>
              <a:tblPr/>
              <a:tblGrid>
                <a:gridCol w="2754630"/>
                <a:gridCol w="2754630"/>
                <a:gridCol w="2754630"/>
                <a:gridCol w="2754630"/>
              </a:tblGrid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Claim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Formally proved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Numerically validated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Reported / not reproduced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Expectation bounds / one-hot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Algorithm 1 examples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paper mechanism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Table 7 token accounting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published values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Benchmark accuracy / savings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Python policy safeguards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 tests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 behavior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CARES trained selector accuracy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13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  <a:endParaRPr lang="en-US" sz="14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D6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3657600" y="5742432"/>
            <a:ext cx="4846320" cy="310896"/>
          </a:xfrm>
          <a:prstGeom prst="roundRect">
            <a:avLst/>
          </a:prstGeom>
          <a:solidFill>
            <a:srgbClr val="19333B"/>
          </a:solidFill>
          <a:ln w="12700">
            <a:solidFill>
              <a:srgbClr val="19333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703320" y="577900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≠ NUMERICAL ≠ EMPIRICAL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CI, release, licensing, and provenance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GOVERNANCE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LICENSE · NOTICE · .github/workflows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234440"/>
            <a:ext cx="3337560" cy="2240280"/>
          </a:xfrm>
          <a:prstGeom prst="roundRect">
            <a:avLst>
              <a:gd name="adj" fmla="val 244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85800" y="1234440"/>
            <a:ext cx="64008" cy="224028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8680" y="134416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 / release gate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68680" y="1673352"/>
            <a:ext cx="3017520" cy="1709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pytest → artifact checks → pinned lake build. Wolfram is a documented licensed-local release check. Evidence statuses remain explicit.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416552" y="1234440"/>
            <a:ext cx="3337560" cy="2240280"/>
          </a:xfrm>
          <a:prstGeom prst="roundRect">
            <a:avLst>
              <a:gd name="adj" fmla="val 244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416552" y="1234440"/>
            <a:ext cx="64008" cy="224028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99432" y="134416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Licensing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599432" y="1673352"/>
            <a:ext cx="3017520" cy="1709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independent implementation: Apache-2.0. CARES paper: CC BY-SA 4.0. Paper attribution does not transfer software provenance.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147304" y="1234440"/>
            <a:ext cx="3337560" cy="2240280"/>
          </a:xfrm>
          <a:prstGeom prst="roundRect">
            <a:avLst>
              <a:gd name="adj" fmla="val 2449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47304" y="1234440"/>
            <a:ext cx="64008" cy="224028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330184" y="1344168"/>
            <a:ext cx="30175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Upstream boundary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330184" y="1673352"/>
            <a:ext cx="3017520" cy="1709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CARES repository lacked a software license at inspected commit 1bedb45d32ac1e6ed641fdcbb32952d9d89aa96a; no upstream source was copied/adapted.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1051560" y="4160520"/>
            <a:ext cx="10012680" cy="777240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216152" y="4233672"/>
            <a:ext cx="9683496" cy="6309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claim → source → executable check → evidence status → release decision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10287000" y="405079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332720" y="408736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PROVENANCE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1005840" y="5257800"/>
            <a:ext cx="1014984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Repository is independent and not affiliated with or endorsed by CARES authors or institutions.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ESL — AI SDLC Consultants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GOVERNANCE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32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https://eswlab.com</a:t>
            </a:r>
            <a:endParaRPr lang="en-US" sz="900" dirty="0"/>
          </a:p>
        </p:txBody>
      </p:sp>
      <p:pic>
        <p:nvPicPr>
          <p:cNvPr id="9" name="Image 1" descr="C:\Users\danie\adaptive-visual-context\presentation\assets\esl-engineering-software-lab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234440"/>
            <a:ext cx="3017520" cy="150876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251960" y="1234440"/>
            <a:ext cx="2148840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4251960" y="1234440"/>
            <a:ext cx="64008" cy="13716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434840" y="1344168"/>
            <a:ext cx="18288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4434840" y="1673352"/>
            <a:ext cx="1828800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claims · risks · constraints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629400" y="1234440"/>
            <a:ext cx="2148840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629400" y="1234440"/>
            <a:ext cx="64008" cy="13716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812280" y="1344168"/>
            <a:ext cx="18288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Architecture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6812280" y="1673352"/>
            <a:ext cx="1828800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trust boundaries · controls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9006840" y="1234440"/>
            <a:ext cx="2148840" cy="1371600"/>
          </a:xfrm>
          <a:prstGeom prst="roundRect">
            <a:avLst>
              <a:gd name="adj" fmla="val 400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9006840" y="1234440"/>
            <a:ext cx="64008" cy="137160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9189720" y="1344168"/>
            <a:ext cx="18288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9189720" y="1673352"/>
            <a:ext cx="1828800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· release gates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777240" y="3200400"/>
            <a:ext cx="315468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77240" y="3200400"/>
            <a:ext cx="64008" cy="132588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960120" y="3310128"/>
            <a:ext cx="28346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Reproducibility</a:t>
            </a:r>
            <a:endParaRPr lang="en-US" sz="1700" dirty="0"/>
          </a:p>
        </p:txBody>
      </p:sp>
      <p:sp>
        <p:nvSpPr>
          <p:cNvPr id="25" name="Text 21"/>
          <p:cNvSpPr/>
          <p:nvPr/>
        </p:nvSpPr>
        <p:spPr>
          <a:xfrm>
            <a:off x="960120" y="3639312"/>
            <a:ext cx="283464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Pinned tools, generated artifacts, auditable scientific checks.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4224528" y="3200400"/>
            <a:ext cx="315468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4224528" y="3200400"/>
            <a:ext cx="64008" cy="132588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407408" y="3310128"/>
            <a:ext cx="28346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verification</a:t>
            </a:r>
            <a:endParaRPr lang="en-US" sz="1700" dirty="0"/>
          </a:p>
        </p:txBody>
      </p:sp>
      <p:sp>
        <p:nvSpPr>
          <p:cNvPr id="29" name="Text 25"/>
          <p:cNvSpPr/>
          <p:nvPr/>
        </p:nvSpPr>
        <p:spPr>
          <a:xfrm>
            <a:off x="4407408" y="3639312"/>
            <a:ext cx="283464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Narrow theorem statements, explicit assumptions, mapped claims.</a:t>
            </a:r>
            <a:endParaRPr lang="en-US" sz="1400" dirty="0"/>
          </a:p>
        </p:txBody>
      </p:sp>
      <p:sp>
        <p:nvSpPr>
          <p:cNvPr id="30" name="Shape 26"/>
          <p:cNvSpPr/>
          <p:nvPr/>
        </p:nvSpPr>
        <p:spPr>
          <a:xfrm>
            <a:off x="7671816" y="3200400"/>
            <a:ext cx="3154680" cy="1325880"/>
          </a:xfrm>
          <a:prstGeom prst="roundRect">
            <a:avLst>
              <a:gd name="adj" fmla="val 4138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7671816" y="3200400"/>
            <a:ext cx="64008" cy="132588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7854696" y="3310128"/>
            <a:ext cx="28346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 + adoption</a:t>
            </a:r>
            <a:endParaRPr lang="en-US" sz="1700" dirty="0"/>
          </a:p>
        </p:txBody>
      </p:sp>
      <p:sp>
        <p:nvSpPr>
          <p:cNvPr id="33" name="Text 29"/>
          <p:cNvSpPr/>
          <p:nvPr/>
        </p:nvSpPr>
        <p:spPr>
          <a:xfrm>
            <a:off x="7854696" y="3639312"/>
            <a:ext cx="283464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Escalation policy, fidelity gates, latency/quality/user metrics.</a:t>
            </a:r>
            <a:endParaRPr lang="en-US" sz="1400" dirty="0"/>
          </a:p>
        </p:txBody>
      </p:sp>
      <p:sp>
        <p:nvSpPr>
          <p:cNvPr id="34" name="Text 30">
            <a:hlinkClick r:id="rId4" tooltip=""/>
          </p:cNvPr>
          <p:cNvSpPr/>
          <p:nvPr/>
        </p:nvSpPr>
        <p:spPr>
          <a:xfrm>
            <a:off x="3886200" y="5074920"/>
            <a:ext cx="438912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u="sng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https://eswlab.com</a:t>
            </a:r>
            <a:endParaRPr lang="en-US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Roadmap — from policy prototype to measured controller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ROADMAP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33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Project roadmap synthesis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417320"/>
            <a:ext cx="2468880" cy="2971800"/>
          </a:xfrm>
          <a:prstGeom prst="roundRect">
            <a:avLst>
              <a:gd name="adj" fmla="val 2222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85800" y="1417320"/>
            <a:ext cx="64008" cy="29718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8680" y="1527048"/>
            <a:ext cx="21488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v0.2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68680" y="1856232"/>
            <a:ext cx="2148840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OCR / text extraction</a:t>
            </a:r>
            <a:endParaRPr lang="en-US" sz="1400" dirty="0"/>
          </a:p>
          <a:p>
            <a:pPr algn="l" indent="0" marL="0">
              <a:buNone/>
            </a:pP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selection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154680" y="2880360"/>
            <a:ext cx="256032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3447288" y="1417320"/>
            <a:ext cx="2468880" cy="2971800"/>
          </a:xfrm>
          <a:prstGeom prst="roundRect">
            <a:avLst>
              <a:gd name="adj" fmla="val 2222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447288" y="1417320"/>
            <a:ext cx="64008" cy="297180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30168" y="1527048"/>
            <a:ext cx="21488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v0.3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3630168" y="1856232"/>
            <a:ext cx="2148840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plugin hooks</a:t>
            </a:r>
            <a:endParaRPr lang="en-US" sz="1400" dirty="0"/>
          </a:p>
          <a:p>
            <a:pPr algn="l" indent="0" marL="0">
              <a:buNone/>
            </a:pP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empirical harness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5916168" y="2880360"/>
            <a:ext cx="256032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6208776" y="1417320"/>
            <a:ext cx="2468880" cy="2971800"/>
          </a:xfrm>
          <a:prstGeom prst="roundRect">
            <a:avLst>
              <a:gd name="adj" fmla="val 2222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208776" y="1417320"/>
            <a:ext cx="64008" cy="297180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91656" y="1527048"/>
            <a:ext cx="21488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v0.4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6391656" y="1856232"/>
            <a:ext cx="2148840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learned router</a:t>
            </a:r>
            <a:endParaRPr lang="en-US" sz="1400" dirty="0"/>
          </a:p>
          <a:p>
            <a:pPr algn="l" indent="0" marL="0">
              <a:buNone/>
            </a:pP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calibration / OOD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8677656" y="2880360"/>
            <a:ext cx="256032" cy="0"/>
          </a:xfrm>
          <a:prstGeom prst="line">
            <a:avLst/>
          </a:prstGeom>
          <a:noFill/>
          <a:ln w="25400">
            <a:solidFill>
              <a:srgbClr val="087F8C"/>
            </a:solidFill>
            <a:prstDash val="solid"/>
            <a:headEnd type="none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8970264" y="1417320"/>
            <a:ext cx="2468880" cy="2971800"/>
          </a:xfrm>
          <a:prstGeom prst="roundRect">
            <a:avLst>
              <a:gd name="adj" fmla="val 2222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8970264" y="1417320"/>
            <a:ext cx="64008" cy="2971800"/>
          </a:xfrm>
          <a:prstGeom prst="rect">
            <a:avLst/>
          </a:prstGeom>
          <a:solidFill>
            <a:srgbClr val="CF4D4D"/>
          </a:solidFill>
          <a:ln w="12700">
            <a:solidFill>
              <a:srgbClr val="CF4D4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153144" y="1527048"/>
            <a:ext cx="21488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CF4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v1.0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9153144" y="1856232"/>
            <a:ext cx="2148840" cy="24414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joint resolution + token controller</a:t>
            </a:r>
            <a:endParaRPr lang="en-US" sz="1400" dirty="0"/>
          </a:p>
          <a:p>
            <a:pPr algn="l" indent="0" marL="0">
              <a:buNone/>
            </a:pP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 &amp; adoption gates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960120" y="4937760"/>
            <a:ext cx="10195560" cy="749808"/>
          </a:xfrm>
          <a:prstGeom prst="roundRect">
            <a:avLst/>
          </a:prstGeom>
          <a:solidFill>
            <a:srgbClr val="EEF5F6"/>
          </a:solidFill>
          <a:ln w="15240">
            <a:solidFill>
              <a:srgbClr val="087F8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124712" y="5010912"/>
            <a:ext cx="9866376" cy="6035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measure quality, latency, memory, energy, escalation, and calibration together</a:t>
            </a:r>
            <a:endParaRPr lang="en-US" sz="2000" dirty="0"/>
          </a:p>
        </p:txBody>
      </p:sp>
      <p:sp>
        <p:nvSpPr>
          <p:cNvPr id="30" name="Shape 27"/>
          <p:cNvSpPr/>
          <p:nvPr/>
        </p:nvSpPr>
        <p:spPr>
          <a:xfrm>
            <a:off x="10378440" y="4828032"/>
            <a:ext cx="640080" cy="310896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0424160" y="486460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 — adaptive context needs evidence discipline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CLOSING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34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https://www.linkedin.com/in/liezrowice</a:t>
            </a:r>
            <a:endParaRPr lang="en-US" sz="900" dirty="0"/>
          </a:p>
        </p:txBody>
      </p:sp>
      <p:pic>
        <p:nvPicPr>
          <p:cNvPr id="9" name="Image 1" descr="C:\Users\danie\adaptive-visual-context\presentation\assets\daniel-liezrowice.jp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234440"/>
            <a:ext cx="2971800" cy="2971800"/>
          </a:xfrm>
          <a:prstGeom prst="rect">
            <a:avLst/>
          </a:prstGeom>
        </p:spPr>
      </p:pic>
      <p:sp>
        <p:nvSpPr>
          <p:cNvPr id="10" name="Shape 6">
            <a:hlinkClick r:id="rId4" tooltip=""/>
          </p:cNvPr>
          <p:cNvSpPr/>
          <p:nvPr/>
        </p:nvSpPr>
        <p:spPr>
          <a:xfrm>
            <a:off x="777240" y="1234440"/>
            <a:ext cx="2971800" cy="2971800"/>
          </a:xfrm>
          <a:prstGeom prst="ellipse">
            <a:avLst/>
          </a:prstGeom>
          <a:solidFill>
            <a:srgbClr val="FFFFFF">
              <a:alpha val="0"/>
            </a:srgbClr>
          </a:solidFill>
          <a:ln w="38100">
            <a:solidFill>
              <a:srgbClr val="087F8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251960" y="1234440"/>
            <a:ext cx="6720840" cy="1005840"/>
          </a:xfrm>
          <a:prstGeom prst="roundRect">
            <a:avLst>
              <a:gd name="adj" fmla="val 5455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4251960" y="1234440"/>
            <a:ext cx="64008" cy="100584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434840" y="1344168"/>
            <a:ext cx="64008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87F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· Scientific thesis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4434840" y="1673352"/>
            <a:ext cx="6400800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Resolution is conditioned on image and query; capability alone is not allocation.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4251960" y="2514600"/>
            <a:ext cx="6720840" cy="1005840"/>
          </a:xfrm>
          <a:prstGeom prst="roundRect">
            <a:avLst>
              <a:gd name="adj" fmla="val 5455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251960" y="2514600"/>
            <a:ext cx="64008" cy="1005840"/>
          </a:xfrm>
          <a:prstGeom prst="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434840" y="2624328"/>
            <a:ext cx="64008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· Engineering thesis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4434840" y="2953512"/>
            <a:ext cx="6400800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Deterministic safeguards and telemetry make practical behavior auditable.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4251960" y="3794760"/>
            <a:ext cx="6720840" cy="1005840"/>
          </a:xfrm>
          <a:prstGeom prst="roundRect">
            <a:avLst>
              <a:gd name="adj" fmla="val 5455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CCD6D8"/>
            </a:solidFill>
            <a:prstDash val="solid"/>
          </a:ln>
          <a:effectLst>
            <a:outerShdw sx="100000" sy="100000" kx="0" ky="0" algn="bl" rotWithShape="0" blurRad="12700" dist="50800" dir="2700000">
              <a:srgbClr val="B9C4C7">
                <a:alpha val="15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4251960" y="3794760"/>
            <a:ext cx="64008" cy="1005840"/>
          </a:xfrm>
          <a:prstGeom prst="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434840" y="3904488"/>
            <a:ext cx="640080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A2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· Verification thesis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4434840" y="4233672"/>
            <a:ext cx="6400800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Formal, numerical, and reported evidence must remain separate.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777240" y="4617720"/>
            <a:ext cx="29718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Daniel Liezrowice</a:t>
            </a:r>
            <a:endParaRPr lang="en-US" sz="2000" dirty="0"/>
          </a:p>
        </p:txBody>
      </p:sp>
      <p:sp>
        <p:nvSpPr>
          <p:cNvPr id="24" name="Text 20">
            <a:hlinkClick r:id="rId5" tooltip=""/>
          </p:cNvPr>
          <p:cNvSpPr/>
          <p:nvPr/>
        </p:nvSpPr>
        <p:spPr>
          <a:xfrm>
            <a:off x="777240" y="5047488"/>
            <a:ext cx="29718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linkedin.com/in/liezrowice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4526280" y="5349240"/>
            <a:ext cx="6172200" cy="310896"/>
          </a:xfrm>
          <a:prstGeom prst="roundRect">
            <a:avLst/>
          </a:prstGeom>
          <a:solidFill>
            <a:srgbClr val="19333B"/>
          </a:solidFill>
          <a:ln w="12700">
            <a:solidFill>
              <a:srgbClr val="19333B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572000" y="5385816"/>
            <a:ext cx="6080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THE CLAIM · PRESERVE THE EVIDENCE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References I — CARES and model foundations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REFERENCES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35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Full URLs shown below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188720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1417320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151790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444752" y="1289304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CARES · Kimhi et al. · arXiv:2510.19496v3</a:t>
            </a:r>
            <a:endParaRPr lang="en-US" sz="14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444752" y="1655064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https://arxiv.org/abs/2510.19496v3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85800" y="2267712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22960" y="2496312"/>
            <a:ext cx="438912" cy="365760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2960" y="259689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444752" y="2368296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SmolVLM · arXiv:2504.05299</a:t>
            </a:r>
            <a:endParaRPr lang="en-US" sz="1400" dirty="0"/>
          </a:p>
        </p:txBody>
      </p:sp>
      <p:sp>
        <p:nvSpPr>
          <p:cNvPr id="18" name="Text 15">
            <a:hlinkClick r:id="rId3" tooltip=""/>
          </p:cNvPr>
          <p:cNvSpPr/>
          <p:nvPr/>
        </p:nvSpPr>
        <p:spPr>
          <a:xfrm>
            <a:off x="1444752" y="2734056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https://arxiv.org/abs/2504.05299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85800" y="3346704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22960" y="3575304"/>
            <a:ext cx="438912" cy="365760"/>
          </a:xfrm>
          <a:prstGeom prst="round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67588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444752" y="3447288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Granite Vision · arXiv:2502.09927</a:t>
            </a:r>
            <a:endParaRPr lang="en-US" sz="1400" dirty="0"/>
          </a:p>
        </p:txBody>
      </p:sp>
      <p:sp>
        <p:nvSpPr>
          <p:cNvPr id="23" name="Text 20">
            <a:hlinkClick r:id="rId4" tooltip=""/>
          </p:cNvPr>
          <p:cNvSpPr/>
          <p:nvPr/>
        </p:nvSpPr>
        <p:spPr>
          <a:xfrm>
            <a:off x="1444752" y="3813048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https://arxiv.org/abs/2502.09927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685800" y="4425696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22960" y="4654296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22960" y="4754880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1444752" y="4526280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lmms-eval · arXiv:2407.12772</a:t>
            </a:r>
            <a:endParaRPr lang="en-US" sz="1400" dirty="0"/>
          </a:p>
        </p:txBody>
      </p:sp>
      <p:sp>
        <p:nvSpPr>
          <p:cNvPr id="28" name="Text 25">
            <a:hlinkClick r:id="rId5" tooltip=""/>
          </p:cNvPr>
          <p:cNvSpPr/>
          <p:nvPr/>
        </p:nvSpPr>
        <p:spPr>
          <a:xfrm>
            <a:off x="1444752" y="4892040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https://arxiv.org/abs/2407.12772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References II — resolution architectures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REFERENCES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36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Full URLs shown below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188720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1417320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151790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444752" y="1289304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Dynamic Resolution Network · arXiv:2106.02898</a:t>
            </a:r>
            <a:endParaRPr lang="en-US" sz="14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444752" y="1655064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https://arxiv.org/abs/2106.02898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85800" y="2267712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22960" y="2496312"/>
            <a:ext cx="438912" cy="365760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2960" y="259689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444752" y="2368296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LLaVA-NeXT / AnyRes</a:t>
            </a:r>
            <a:endParaRPr lang="en-US" sz="1400" dirty="0"/>
          </a:p>
        </p:txBody>
      </p:sp>
      <p:sp>
        <p:nvSpPr>
          <p:cNvPr id="18" name="Text 15">
            <a:hlinkClick r:id="rId3" tooltip=""/>
          </p:cNvPr>
          <p:cNvSpPr/>
          <p:nvPr/>
        </p:nvSpPr>
        <p:spPr>
          <a:xfrm>
            <a:off x="1444752" y="2734056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https://llava-vl.github.io/blog/2024-01-30-llava-next/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85800" y="3346704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22960" y="3575304"/>
            <a:ext cx="438912" cy="365760"/>
          </a:xfrm>
          <a:prstGeom prst="round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67588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444752" y="3447288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Qwen2-VL · arXiv:2409.12191</a:t>
            </a:r>
            <a:endParaRPr lang="en-US" sz="1400" dirty="0"/>
          </a:p>
        </p:txBody>
      </p:sp>
      <p:sp>
        <p:nvSpPr>
          <p:cNvPr id="23" name="Text 20">
            <a:hlinkClick r:id="rId4" tooltip=""/>
          </p:cNvPr>
          <p:cNvSpPr/>
          <p:nvPr/>
        </p:nvSpPr>
        <p:spPr>
          <a:xfrm>
            <a:off x="1444752" y="3813048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https://arxiv.org/abs/2409.12191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685800" y="4425696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22960" y="4654296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22960" y="4754880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1444752" y="4526280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DynamicViT · arXiv:2106.02034</a:t>
            </a:r>
            <a:endParaRPr lang="en-US" sz="1400" dirty="0"/>
          </a:p>
        </p:txBody>
      </p:sp>
      <p:sp>
        <p:nvSpPr>
          <p:cNvPr id="28" name="Text 25">
            <a:hlinkClick r:id="rId5" tooltip=""/>
          </p:cNvPr>
          <p:cNvSpPr/>
          <p:nvPr/>
        </p:nvSpPr>
        <p:spPr>
          <a:xfrm>
            <a:off x="1444752" y="4892040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https://arxiv.org/abs/2106.02034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References III — token reduction and sparsity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REFERENCES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37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Full URLs shown below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188720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1417320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151790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444752" y="1289304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EViT · arXiv:2202.07800</a:t>
            </a:r>
            <a:endParaRPr lang="en-US" sz="14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444752" y="1655064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https://arxiv.org/abs/2202.07800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85800" y="2267712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22960" y="2496312"/>
            <a:ext cx="438912" cy="365760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2960" y="259689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444752" y="2368296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Token Merging (ToMe) · arXiv:2210.09461</a:t>
            </a:r>
            <a:endParaRPr lang="en-US" sz="1400" dirty="0"/>
          </a:p>
        </p:txBody>
      </p:sp>
      <p:sp>
        <p:nvSpPr>
          <p:cNvPr id="18" name="Text 15">
            <a:hlinkClick r:id="rId3" tooltip=""/>
          </p:cNvPr>
          <p:cNvSpPr/>
          <p:nvPr/>
        </p:nvSpPr>
        <p:spPr>
          <a:xfrm>
            <a:off x="1444752" y="2734056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https://arxiv.org/abs/2210.09461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85800" y="3346704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22960" y="3575304"/>
            <a:ext cx="438912" cy="365760"/>
          </a:xfrm>
          <a:prstGeom prst="round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67588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444752" y="3447288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HiRED · arXiv:2408.10945</a:t>
            </a:r>
            <a:endParaRPr lang="en-US" sz="1400" dirty="0"/>
          </a:p>
        </p:txBody>
      </p:sp>
      <p:sp>
        <p:nvSpPr>
          <p:cNvPr id="23" name="Text 20">
            <a:hlinkClick r:id="rId4" tooltip=""/>
          </p:cNvPr>
          <p:cNvSpPr/>
          <p:nvPr/>
        </p:nvSpPr>
        <p:spPr>
          <a:xfrm>
            <a:off x="1444752" y="3813048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https://arxiv.org/abs/2408.10945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685800" y="4425696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22960" y="4654296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22960" y="4754880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1444752" y="4526280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SparseVLM · arXiv:2410.04417</a:t>
            </a:r>
            <a:endParaRPr lang="en-US" sz="1400" dirty="0"/>
          </a:p>
        </p:txBody>
      </p:sp>
      <p:sp>
        <p:nvSpPr>
          <p:cNvPr id="28" name="Text 25">
            <a:hlinkClick r:id="rId5" tooltip=""/>
          </p:cNvPr>
          <p:cNvSpPr/>
          <p:nvPr/>
        </p:nvSpPr>
        <p:spPr>
          <a:xfrm>
            <a:off x="1444752" y="4892040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https://arxiv.org/abs/2410.04417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References IV — depth and elastic models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REFERENCES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Full URLs shown below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188720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1417320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151790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444752" y="1289304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PyramidDrop · arXiv:2410.17247</a:t>
            </a:r>
            <a:endParaRPr lang="en-US" sz="14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444752" y="1655064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https://arxiv.org/abs/2410.17247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85800" y="2267712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22960" y="2496312"/>
            <a:ext cx="438912" cy="365760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2960" y="259689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444752" y="2368296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Tokens Withdrawal · arXiv:2405.05803</a:t>
            </a:r>
            <a:endParaRPr lang="en-US" sz="1400" dirty="0"/>
          </a:p>
        </p:txBody>
      </p:sp>
      <p:sp>
        <p:nvSpPr>
          <p:cNvPr id="18" name="Text 15">
            <a:hlinkClick r:id="rId3" tooltip=""/>
          </p:cNvPr>
          <p:cNvSpPr/>
          <p:nvPr/>
        </p:nvSpPr>
        <p:spPr>
          <a:xfrm>
            <a:off x="1444752" y="2734056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https://arxiv.org/abs/2405.05803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85800" y="3346704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22960" y="3575304"/>
            <a:ext cx="438912" cy="365760"/>
          </a:xfrm>
          <a:prstGeom prst="round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67588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444752" y="3447288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TokenFLEX · arXiv:2504.03154</a:t>
            </a:r>
            <a:endParaRPr lang="en-US" sz="1400" dirty="0"/>
          </a:p>
        </p:txBody>
      </p:sp>
      <p:sp>
        <p:nvSpPr>
          <p:cNvPr id="23" name="Text 20">
            <a:hlinkClick r:id="rId4" tooltip=""/>
          </p:cNvPr>
          <p:cNvSpPr/>
          <p:nvPr/>
        </p:nvSpPr>
        <p:spPr>
          <a:xfrm>
            <a:off x="1444752" y="3813048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https://arxiv.org/abs/2504.03154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685800" y="4425696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22960" y="4654296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22960" y="4754880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1444752" y="4526280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Matryoshka Multimodal Models · arXiv:2405.17430</a:t>
            </a:r>
            <a:endParaRPr lang="en-US" sz="1400" dirty="0"/>
          </a:p>
        </p:txBody>
      </p:sp>
      <p:sp>
        <p:nvSpPr>
          <p:cNvPr id="28" name="Text 25">
            <a:hlinkClick r:id="rId5" tooltip=""/>
          </p:cNvPr>
          <p:cNvSpPr/>
          <p:nvPr/>
        </p:nvSpPr>
        <p:spPr>
          <a:xfrm>
            <a:off x="1444752" y="4892040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https://arxiv.org/abs/2405.17430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0175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4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References V — cascade, scaling, and project</a:t>
            </a:r>
            <a:endParaRPr lang="en-US" sz="3200" dirty="0"/>
          </a:p>
        </p:txBody>
      </p:sp>
      <p:pic>
        <p:nvPicPr>
          <p:cNvPr id="4" name="Image 0" descr="C:\Users\danie\adaptive-visual-context\presentation\assets\esl-engineering-software-l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2" y="155448"/>
            <a:ext cx="1234440" cy="6217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932688"/>
            <a:ext cx="11173968" cy="0"/>
          </a:xfrm>
          <a:prstGeom prst="line">
            <a:avLst/>
          </a:prstGeom>
          <a:noFill/>
          <a:ln w="12700">
            <a:solidFill>
              <a:srgbClr val="CCD6D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652881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87F8C"/>
                </a:solidFill>
              </a:rPr>
              <a:t>REFERENCES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92840" y="64739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62727D"/>
                </a:solidFill>
              </a:rPr>
              <a:t>39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743200" y="6510528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2727D"/>
                </a:solidFill>
              </a:rPr>
              <a:t>Full URLs shown below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685800" y="1115568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1344168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144475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444752" y="1216152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LLaVA-Mini · arXiv:2501.03895</a:t>
            </a:r>
            <a:endParaRPr lang="en-US" sz="14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444752" y="1581912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https://arxiv.org/abs/2501.03895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85800" y="2103120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22960" y="2331720"/>
            <a:ext cx="438912" cy="365760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2960" y="2432304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444752" y="2203704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SGL · arXiv:2412.03324</a:t>
            </a:r>
            <a:endParaRPr lang="en-US" sz="1400" dirty="0"/>
          </a:p>
        </p:txBody>
      </p:sp>
      <p:sp>
        <p:nvSpPr>
          <p:cNvPr id="18" name="Text 15">
            <a:hlinkClick r:id="rId3" tooltip=""/>
          </p:cNvPr>
          <p:cNvSpPr/>
          <p:nvPr/>
        </p:nvSpPr>
        <p:spPr>
          <a:xfrm>
            <a:off x="1444752" y="2569464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https://arxiv.org/abs/2412.03324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85800" y="3090672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22960" y="3319272"/>
            <a:ext cx="438912" cy="365760"/>
          </a:xfrm>
          <a:prstGeom prst="roundRect">
            <a:avLst/>
          </a:prstGeom>
          <a:solidFill>
            <a:srgbClr val="EAA23A"/>
          </a:solidFill>
          <a:ln w="12700">
            <a:solidFill>
              <a:srgbClr val="EAA2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341985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444752" y="3191256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Compute-optimal VLMs · arXiv:2411.03312</a:t>
            </a:r>
            <a:endParaRPr lang="en-US" sz="1400" dirty="0"/>
          </a:p>
        </p:txBody>
      </p:sp>
      <p:sp>
        <p:nvSpPr>
          <p:cNvPr id="23" name="Text 20">
            <a:hlinkClick r:id="rId4" tooltip=""/>
          </p:cNvPr>
          <p:cNvSpPr/>
          <p:nvPr/>
        </p:nvSpPr>
        <p:spPr>
          <a:xfrm>
            <a:off x="1444752" y="3557016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https://arxiv.org/abs/2411.03312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685800" y="4078224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22960" y="4306824"/>
            <a:ext cx="438912" cy="365760"/>
          </a:xfrm>
          <a:prstGeom prst="roundRect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22960" y="440740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1444752" y="4178808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Adaptive Visual Context source</a:t>
            </a:r>
            <a:endParaRPr lang="en-US" sz="1400" dirty="0"/>
          </a:p>
        </p:txBody>
      </p:sp>
      <p:sp>
        <p:nvSpPr>
          <p:cNvPr id="28" name="Text 25">
            <a:hlinkClick r:id="rId5" tooltip=""/>
          </p:cNvPr>
          <p:cNvSpPr/>
          <p:nvPr/>
        </p:nvSpPr>
        <p:spPr>
          <a:xfrm>
            <a:off x="1444752" y="4544568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https://github.com/zuwasi/adaptive-visual-context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685800" y="5065776"/>
            <a:ext cx="10744200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CD6D8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22960" y="5294376"/>
            <a:ext cx="438912" cy="365760"/>
          </a:xfrm>
          <a:prstGeom prst="roundRect">
            <a:avLst/>
          </a:prstGeom>
          <a:solidFill>
            <a:srgbClr val="2563A6"/>
          </a:solidFill>
          <a:ln w="12700">
            <a:solidFill>
              <a:srgbClr val="2563A6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22960" y="5394960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1444752" y="5166360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4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Engineering Software Lab</a:t>
            </a:r>
            <a:endParaRPr lang="en-US" sz="1400" dirty="0"/>
          </a:p>
        </p:txBody>
      </p:sp>
      <p:sp>
        <p:nvSpPr>
          <p:cNvPr id="33" name="Text 30">
            <a:hlinkClick r:id="rId6" tooltip=""/>
          </p:cNvPr>
          <p:cNvSpPr/>
          <p:nvPr/>
        </p:nvSpPr>
        <p:spPr>
          <a:xfrm>
            <a:off x="1444752" y="5532120"/>
            <a:ext cx="9738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u="sng" dirty="0">
                <a:solidFill>
                  <a:srgbClr val="2563A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https://eswlab.com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Engineering Software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Visual Context — From CARES Research to a Verified Agent Workflow</dc:title>
  <dc:subject>Adaptive Visual Context: CARES research, implementation, numerical validation, and formal verification</dc:subject>
  <dc:creator>Daniel Liezrowice</dc:creator>
  <cp:lastModifiedBy>Daniel Liezrowice</cp:lastModifiedBy>
  <cp:revision>1</cp:revision>
  <dcterms:created xsi:type="dcterms:W3CDTF">2026-07-27T04:10:40Z</dcterms:created>
  <dcterms:modified xsi:type="dcterms:W3CDTF">2026-07-27T04:10:40Z</dcterms:modified>
</cp:coreProperties>
</file>